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9" r:id="rId3"/>
  </p:sldIdLst>
  <p:sldSz cx="6858000" cy="9906000" type="A4"/>
  <p:notesSz cx="6858000" cy="9144000"/>
  <p:defaultTextStyle>
    <a:defPPr>
      <a:defRPr lang="el-GR"/>
    </a:defPPr>
    <a:lvl1pPr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1pPr>
    <a:lvl2pPr marL="930275" indent="-473075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2pPr>
    <a:lvl3pPr marL="1862138" indent="-947738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3pPr>
    <a:lvl4pPr marL="2792413" indent="-1420813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4pPr>
    <a:lvl5pPr marL="3724275" indent="-1895475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2" y="64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- Ορθογώνιο"/>
          <p:cNvSpPr/>
          <p:nvPr/>
        </p:nvSpPr>
        <p:spPr bwMode="auto">
          <a:xfrm>
            <a:off x="285750" y="0"/>
            <a:ext cx="457200" cy="9906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11 - Ορθογώνιο"/>
          <p:cNvSpPr/>
          <p:nvPr/>
        </p:nvSpPr>
        <p:spPr bwMode="auto">
          <a:xfrm>
            <a:off x="207963" y="0"/>
            <a:ext cx="77787" cy="9906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3 - Ορθογώνιο"/>
          <p:cNvSpPr/>
          <p:nvPr/>
        </p:nvSpPr>
        <p:spPr bwMode="auto">
          <a:xfrm>
            <a:off x="742950" y="0"/>
            <a:ext cx="136525" cy="9906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18 - Ορθογώνιο"/>
          <p:cNvSpPr/>
          <p:nvPr/>
        </p:nvSpPr>
        <p:spPr bwMode="auto">
          <a:xfrm>
            <a:off x="855663" y="0"/>
            <a:ext cx="173037" cy="9906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0 - Ευθεία γραμμή σύνδεσης"/>
          <p:cNvSpPr>
            <a:spLocks noChangeShapeType="1"/>
          </p:cNvSpPr>
          <p:nvPr/>
        </p:nvSpPr>
        <p:spPr bwMode="auto">
          <a:xfrm>
            <a:off x="79375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7 - Ευθεία γραμμή σύνδεσης"/>
          <p:cNvSpPr>
            <a:spLocks noChangeShapeType="1"/>
          </p:cNvSpPr>
          <p:nvPr/>
        </p:nvSpPr>
        <p:spPr bwMode="auto">
          <a:xfrm>
            <a:off x="68580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9 - Ευθεία γραμμή σύνδεσης"/>
          <p:cNvSpPr>
            <a:spLocks noChangeShapeType="1"/>
          </p:cNvSpPr>
          <p:nvPr/>
        </p:nvSpPr>
        <p:spPr bwMode="auto">
          <a:xfrm>
            <a:off x="64135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5 - Ευθεία γραμμή σύνδεσης"/>
          <p:cNvSpPr>
            <a:spLocks noChangeShapeType="1"/>
          </p:cNvSpPr>
          <p:nvPr/>
        </p:nvSpPr>
        <p:spPr bwMode="auto">
          <a:xfrm>
            <a:off x="1295400" y="0"/>
            <a:ext cx="0" cy="9906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14 - Ευθεία γραμμή σύνδεσης"/>
          <p:cNvSpPr>
            <a:spLocks noChangeShapeType="1"/>
          </p:cNvSpPr>
          <p:nvPr/>
        </p:nvSpPr>
        <p:spPr bwMode="auto">
          <a:xfrm>
            <a:off x="80010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21 - Ευθεία γραμμή σύνδεσης"/>
          <p:cNvSpPr>
            <a:spLocks noChangeShapeType="1"/>
          </p:cNvSpPr>
          <p:nvPr/>
        </p:nvSpPr>
        <p:spPr bwMode="auto">
          <a:xfrm>
            <a:off x="6835775" y="0"/>
            <a:ext cx="0" cy="9906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26 - Ορθογώνιο"/>
          <p:cNvSpPr/>
          <p:nvPr/>
        </p:nvSpPr>
        <p:spPr bwMode="auto">
          <a:xfrm>
            <a:off x="914400" y="0"/>
            <a:ext cx="57150" cy="9906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20 - Έλλειψη"/>
          <p:cNvSpPr/>
          <p:nvPr/>
        </p:nvSpPr>
        <p:spPr bwMode="auto">
          <a:xfrm>
            <a:off x="457200" y="4953000"/>
            <a:ext cx="971550" cy="187166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22 - Έλλειψη"/>
          <p:cNvSpPr/>
          <p:nvPr/>
        </p:nvSpPr>
        <p:spPr bwMode="auto">
          <a:xfrm>
            <a:off x="982663" y="7029450"/>
            <a:ext cx="481012" cy="92710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23 - Έλλειψη"/>
          <p:cNvSpPr/>
          <p:nvPr/>
        </p:nvSpPr>
        <p:spPr bwMode="auto">
          <a:xfrm>
            <a:off x="817563" y="7945438"/>
            <a:ext cx="103187" cy="19843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25 - Έλλειψη"/>
          <p:cNvSpPr/>
          <p:nvPr/>
        </p:nvSpPr>
        <p:spPr bwMode="auto">
          <a:xfrm>
            <a:off x="1247775" y="8361363"/>
            <a:ext cx="206375" cy="39528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24 - Έλλειψη"/>
          <p:cNvSpPr/>
          <p:nvPr/>
        </p:nvSpPr>
        <p:spPr>
          <a:xfrm>
            <a:off x="1428750" y="6494463"/>
            <a:ext cx="274638" cy="5270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1714500" y="4512733"/>
            <a:ext cx="4629150" cy="2736301"/>
          </a:xfrm>
        </p:spPr>
        <p:txBody>
          <a:bodyPr/>
          <a:lstStyle>
            <a:lvl1pPr>
              <a:defRPr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714500" y="7227021"/>
            <a:ext cx="4629150" cy="19812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22" name="27 - Θέση ημερομηνίας"/>
          <p:cNvSpPr>
            <a:spLocks noGrp="1"/>
          </p:cNvSpPr>
          <p:nvPr>
            <p:ph type="dt" sz="half" idx="10"/>
          </p:nvPr>
        </p:nvSpPr>
        <p:spPr bwMode="auto">
          <a:xfrm rot="5400000">
            <a:off x="5029200" y="1828800"/>
            <a:ext cx="3302000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9D436-023D-4E8E-9896-AF22507DA652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23" name="16 - Θέση υποσέλιδου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037807" y="6174581"/>
            <a:ext cx="5283200" cy="287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4" name="28 - Θέση αριθμού διαφάνειας"/>
          <p:cNvSpPr>
            <a:spLocks noGrp="1"/>
          </p:cNvSpPr>
          <p:nvPr>
            <p:ph type="sldNum" sz="quarter" idx="12"/>
          </p:nvPr>
        </p:nvSpPr>
        <p:spPr bwMode="auto">
          <a:xfrm>
            <a:off x="993775" y="7119938"/>
            <a:ext cx="457200" cy="746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FCDEE-EDD1-48C7-B85F-7E98458E0A3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342900" y="2311400"/>
            <a:ext cx="5600700" cy="7039864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570FFC-0585-464D-B147-5081E0399CA6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5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D7280C1-AE71-417E-B4EE-26891AAD769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6" name="9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- Ορθογώνιο"/>
          <p:cNvSpPr/>
          <p:nvPr/>
        </p:nvSpPr>
        <p:spPr bwMode="auto">
          <a:xfrm>
            <a:off x="285750" y="0"/>
            <a:ext cx="457200" cy="9906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9 - Ορθογώνιο"/>
          <p:cNvSpPr/>
          <p:nvPr/>
        </p:nvSpPr>
        <p:spPr bwMode="auto">
          <a:xfrm>
            <a:off x="207963" y="0"/>
            <a:ext cx="77787" cy="9906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0 - Ορθογώνιο"/>
          <p:cNvSpPr/>
          <p:nvPr/>
        </p:nvSpPr>
        <p:spPr bwMode="auto">
          <a:xfrm>
            <a:off x="742950" y="0"/>
            <a:ext cx="136525" cy="9906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11 - Ορθογώνιο"/>
          <p:cNvSpPr/>
          <p:nvPr/>
        </p:nvSpPr>
        <p:spPr bwMode="auto">
          <a:xfrm>
            <a:off x="855663" y="0"/>
            <a:ext cx="173037" cy="9906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12 - Ευθεία γραμμή σύνδεσης"/>
          <p:cNvSpPr>
            <a:spLocks noChangeShapeType="1"/>
          </p:cNvSpPr>
          <p:nvPr/>
        </p:nvSpPr>
        <p:spPr bwMode="auto">
          <a:xfrm>
            <a:off x="79375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13 - Ευθεία γραμμή σύνδεσης"/>
          <p:cNvSpPr>
            <a:spLocks noChangeShapeType="1"/>
          </p:cNvSpPr>
          <p:nvPr/>
        </p:nvSpPr>
        <p:spPr bwMode="auto">
          <a:xfrm>
            <a:off x="68580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14 - Ευθεία γραμμή σύνδεσης"/>
          <p:cNvSpPr>
            <a:spLocks noChangeShapeType="1"/>
          </p:cNvSpPr>
          <p:nvPr/>
        </p:nvSpPr>
        <p:spPr bwMode="auto">
          <a:xfrm>
            <a:off x="64135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5 - Ευθεία γραμμή σύνδεσης"/>
          <p:cNvSpPr>
            <a:spLocks noChangeShapeType="1"/>
          </p:cNvSpPr>
          <p:nvPr/>
        </p:nvSpPr>
        <p:spPr bwMode="auto">
          <a:xfrm>
            <a:off x="1295400" y="0"/>
            <a:ext cx="0" cy="9906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6 - Ευθεία γραμμή σύνδεσης"/>
          <p:cNvSpPr>
            <a:spLocks noChangeShapeType="1"/>
          </p:cNvSpPr>
          <p:nvPr/>
        </p:nvSpPr>
        <p:spPr bwMode="auto">
          <a:xfrm>
            <a:off x="80010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7 - Ορθογώνιο"/>
          <p:cNvSpPr/>
          <p:nvPr/>
        </p:nvSpPr>
        <p:spPr bwMode="auto">
          <a:xfrm>
            <a:off x="914400" y="0"/>
            <a:ext cx="57150" cy="9906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18 - Έλλειψη"/>
          <p:cNvSpPr/>
          <p:nvPr/>
        </p:nvSpPr>
        <p:spPr bwMode="auto">
          <a:xfrm>
            <a:off x="457200" y="4953000"/>
            <a:ext cx="971550" cy="18716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9 - Έλλειψη"/>
          <p:cNvSpPr/>
          <p:nvPr/>
        </p:nvSpPr>
        <p:spPr bwMode="auto">
          <a:xfrm>
            <a:off x="993775" y="7029450"/>
            <a:ext cx="481013" cy="92710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20 - Έλλειψη"/>
          <p:cNvSpPr/>
          <p:nvPr/>
        </p:nvSpPr>
        <p:spPr bwMode="auto">
          <a:xfrm>
            <a:off x="817563" y="7945438"/>
            <a:ext cx="103187" cy="19843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21 - Έλλειψη"/>
          <p:cNvSpPr/>
          <p:nvPr/>
        </p:nvSpPr>
        <p:spPr bwMode="auto">
          <a:xfrm>
            <a:off x="1247775" y="8364538"/>
            <a:ext cx="206375" cy="39687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22 - Έλλειψη"/>
          <p:cNvSpPr/>
          <p:nvPr/>
        </p:nvSpPr>
        <p:spPr bwMode="auto">
          <a:xfrm>
            <a:off x="1409700" y="6470650"/>
            <a:ext cx="274638" cy="52863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25 - Ευθεία γραμμή σύνδεσης"/>
          <p:cNvSpPr>
            <a:spLocks noChangeShapeType="1"/>
          </p:cNvSpPr>
          <p:nvPr/>
        </p:nvSpPr>
        <p:spPr bwMode="auto">
          <a:xfrm>
            <a:off x="6823075" y="0"/>
            <a:ext cx="0" cy="9906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14500" y="4182533"/>
            <a:ext cx="4629150" cy="2966297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714500" y="7236883"/>
            <a:ext cx="4629150" cy="19812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20" name="3 - Θέση ημερομηνίας"/>
          <p:cNvSpPr>
            <a:spLocks noGrp="1"/>
          </p:cNvSpPr>
          <p:nvPr>
            <p:ph type="dt" sz="half" idx="10"/>
          </p:nvPr>
        </p:nvSpPr>
        <p:spPr bwMode="auto">
          <a:xfrm rot="5400000">
            <a:off x="5029200" y="1822450"/>
            <a:ext cx="3302000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FADE4-D01D-44E2-A6B4-050689E20E13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21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037807" y="6169819"/>
            <a:ext cx="5283200" cy="287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2" name="5 - Θέση αριθμού διαφάνειας"/>
          <p:cNvSpPr>
            <a:spLocks noGrp="1"/>
          </p:cNvSpPr>
          <p:nvPr>
            <p:ph type="sldNum" sz="quarter" idx="12"/>
          </p:nvPr>
        </p:nvSpPr>
        <p:spPr bwMode="auto">
          <a:xfrm>
            <a:off x="1004888" y="7119938"/>
            <a:ext cx="457200" cy="746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F1B36-6AD5-4706-A06D-ABE0495942E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1"/>
          </p:nvPr>
        </p:nvSpPr>
        <p:spPr>
          <a:xfrm>
            <a:off x="342900" y="2311400"/>
            <a:ext cx="2743200" cy="66040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3202686" y="2311400"/>
            <a:ext cx="2743200" cy="66040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AF0F7-E740-492E-8AA4-85B2F9BD81A6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6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5D8DA-46EA-4974-9BFB-38B2DA7C57F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900" y="394406"/>
            <a:ext cx="565785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342900" y="3412067"/>
            <a:ext cx="2743200" cy="5613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3278981" y="3412067"/>
            <a:ext cx="2743200" cy="5613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2" name="11 - Θέση κειμένου"/>
          <p:cNvSpPr>
            <a:spLocks noGrp="1"/>
          </p:cNvSpPr>
          <p:nvPr>
            <p:ph type="body" sz="quarter" idx="1"/>
          </p:nvPr>
        </p:nvSpPr>
        <p:spPr>
          <a:xfrm>
            <a:off x="342900" y="2267373"/>
            <a:ext cx="2743200" cy="9509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4" name="13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3257550" y="2267373"/>
            <a:ext cx="2743200" cy="9509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7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1AFE0-BE36-44DA-8716-961D8BE9863C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9E8D5-8B1B-4EEB-BD40-5E2E8E6B84E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F893CF8-B6B5-4FA4-BDA0-4251ECE439EA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4" name="6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DEB6DA7-6D35-4FAB-892D-5370829205E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7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1EEFC-F8EA-4F2E-984E-8D04FF6CE64E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C8C81-E6D2-4C7D-B09B-A1D04EAFDE9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 - Ευθεία γραμμή σύνδεσης"/>
          <p:cNvSpPr>
            <a:spLocks noChangeShapeType="1"/>
          </p:cNvSpPr>
          <p:nvPr/>
        </p:nvSpPr>
        <p:spPr bwMode="auto">
          <a:xfrm>
            <a:off x="657225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7 - Ευθεία γραμμή σύνδεσης"/>
          <p:cNvSpPr>
            <a:spLocks noChangeShapeType="1"/>
          </p:cNvSpPr>
          <p:nvPr/>
        </p:nvSpPr>
        <p:spPr bwMode="auto">
          <a:xfrm>
            <a:off x="468630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8 - Ευθεία γραμμή σύνδεσης"/>
          <p:cNvSpPr>
            <a:spLocks noChangeShapeType="1"/>
          </p:cNvSpPr>
          <p:nvPr/>
        </p:nvSpPr>
        <p:spPr bwMode="auto">
          <a:xfrm>
            <a:off x="4643438" y="0"/>
            <a:ext cx="0" cy="9906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0 - Ευθεία γραμμή σύνδεσης"/>
          <p:cNvSpPr>
            <a:spLocks noChangeShapeType="1"/>
          </p:cNvSpPr>
          <p:nvPr/>
        </p:nvSpPr>
        <p:spPr bwMode="auto">
          <a:xfrm>
            <a:off x="6743700" y="0"/>
            <a:ext cx="0" cy="9906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11 - Ορθογώνιο"/>
          <p:cNvSpPr/>
          <p:nvPr/>
        </p:nvSpPr>
        <p:spPr bwMode="auto">
          <a:xfrm>
            <a:off x="6629400" y="0"/>
            <a:ext cx="228600" cy="9906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2 - Ευθεία γραμμή σύνδεσης"/>
          <p:cNvSpPr>
            <a:spLocks noChangeShapeType="1"/>
          </p:cNvSpPr>
          <p:nvPr/>
        </p:nvSpPr>
        <p:spPr bwMode="auto">
          <a:xfrm>
            <a:off x="668655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3 - Έλλειψη"/>
          <p:cNvSpPr/>
          <p:nvPr/>
        </p:nvSpPr>
        <p:spPr>
          <a:xfrm>
            <a:off x="6116638" y="8255000"/>
            <a:ext cx="412750" cy="7921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 rot="5400000">
            <a:off x="338138" y="4781550"/>
            <a:ext cx="9113520" cy="3429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109210" y="396240"/>
            <a:ext cx="1145286" cy="719836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8" name="17 - Θέση περιεχομένου"/>
          <p:cNvSpPr>
            <a:spLocks noGrp="1"/>
          </p:cNvSpPr>
          <p:nvPr>
            <p:ph sz="quarter" idx="1"/>
          </p:nvPr>
        </p:nvSpPr>
        <p:spPr>
          <a:xfrm>
            <a:off x="228600" y="396240"/>
            <a:ext cx="4229100" cy="9139936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2" name="2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38A248F-F755-4D60-A0A0-5A31AB72866B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13" name="21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387D27D-2716-4DB9-8B2F-E7BB1D62A06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14" name="22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- Ευθεία γραμμή σύνδεσης"/>
          <p:cNvSpPr>
            <a:spLocks noChangeShapeType="1"/>
          </p:cNvSpPr>
          <p:nvPr/>
        </p:nvSpPr>
        <p:spPr bwMode="auto">
          <a:xfrm>
            <a:off x="657225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12 - Έλλειψη"/>
          <p:cNvSpPr/>
          <p:nvPr/>
        </p:nvSpPr>
        <p:spPr>
          <a:xfrm>
            <a:off x="6116638" y="8255000"/>
            <a:ext cx="412750" cy="7921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9 - Ευθεία γραμμή σύνδεσης"/>
          <p:cNvSpPr>
            <a:spLocks noChangeShapeType="1"/>
          </p:cNvSpPr>
          <p:nvPr/>
        </p:nvSpPr>
        <p:spPr bwMode="auto">
          <a:xfrm>
            <a:off x="674370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10 - Ορθογώνιο"/>
          <p:cNvSpPr/>
          <p:nvPr/>
        </p:nvSpPr>
        <p:spPr bwMode="auto">
          <a:xfrm>
            <a:off x="6629400" y="0"/>
            <a:ext cx="228600" cy="9906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11 - Ευθεία γραμμή σύνδεσης"/>
          <p:cNvSpPr>
            <a:spLocks noChangeShapeType="1"/>
          </p:cNvSpPr>
          <p:nvPr/>
        </p:nvSpPr>
        <p:spPr bwMode="auto">
          <a:xfrm>
            <a:off x="668655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18 - Ευθεία γραμμή σύνδεσης"/>
          <p:cNvSpPr>
            <a:spLocks noChangeShapeType="1"/>
          </p:cNvSpPr>
          <p:nvPr/>
        </p:nvSpPr>
        <p:spPr bwMode="auto">
          <a:xfrm>
            <a:off x="468630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19 - Ευθεία γραμμή σύνδεσης"/>
          <p:cNvSpPr>
            <a:spLocks noChangeShapeType="1"/>
          </p:cNvSpPr>
          <p:nvPr/>
        </p:nvSpPr>
        <p:spPr bwMode="auto">
          <a:xfrm>
            <a:off x="4643438" y="0"/>
            <a:ext cx="0" cy="9906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 rot="5400000">
            <a:off x="321850" y="4781550"/>
            <a:ext cx="9113520" cy="3429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0" y="0"/>
            <a:ext cx="4629150" cy="9906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US" noProof="0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074349" y="382482"/>
            <a:ext cx="1143000" cy="7158736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2" name="1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2BC8EA0-3E36-437B-8DF6-9C73E5FE07FB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13" name="17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AB7C0DC-4EAD-4D81-B6C1-2A7109289B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14" name="20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FD557-9D6F-45B1-A61B-8490799FDBFB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5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CBE1B-01A5-40C0-A924-E773C781CCD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257300" cy="8452203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D1192-7A03-45E6-B15F-3B10430BBDFA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5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09F89-7CB1-44A2-B7D0-BDA7E3D8863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Ευθεία γραμμή σύνδεσης"/>
          <p:cNvSpPr>
            <a:spLocks noChangeShapeType="1"/>
          </p:cNvSpPr>
          <p:nvPr/>
        </p:nvSpPr>
        <p:spPr bwMode="auto">
          <a:xfrm>
            <a:off x="657225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342900" y="396875"/>
            <a:ext cx="5600700" cy="1651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028" name="1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5600700" cy="704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 rot="5400000">
            <a:off x="4994275" y="1695450"/>
            <a:ext cx="2905125" cy="288925"/>
          </a:xfrm>
          <a:prstGeom prst="rect">
            <a:avLst/>
          </a:prstGeom>
        </p:spPr>
        <p:txBody>
          <a:bodyPr vert="horz" anchor="ctr" anchorCtr="0"/>
          <a:lstStyle>
            <a:lvl1pPr algn="r" defTabSz="1862633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839CAEB-5DCD-472C-822D-66B21A6FEDA5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 rot="5400000">
            <a:off x="4131469" y="5525294"/>
            <a:ext cx="4622800" cy="274638"/>
          </a:xfrm>
          <a:prstGeom prst="rect">
            <a:avLst/>
          </a:prstGeom>
        </p:spPr>
        <p:txBody>
          <a:bodyPr vert="horz" anchor="ctr" anchorCtr="0"/>
          <a:lstStyle>
            <a:lvl1pPr algn="l" defTabSz="1862633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7150" y="0"/>
            <a:ext cx="0" cy="9906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6743700" y="0"/>
            <a:ext cx="0" cy="9906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9 - Ορθογώνιο"/>
          <p:cNvSpPr/>
          <p:nvPr/>
        </p:nvSpPr>
        <p:spPr bwMode="auto">
          <a:xfrm>
            <a:off x="6629400" y="0"/>
            <a:ext cx="228600" cy="9906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0 - Ευθεία γραμμή σύνδεσης"/>
          <p:cNvSpPr>
            <a:spLocks noChangeShapeType="1"/>
          </p:cNvSpPr>
          <p:nvPr/>
        </p:nvSpPr>
        <p:spPr bwMode="auto">
          <a:xfrm>
            <a:off x="668655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- Έλλειψη"/>
          <p:cNvSpPr/>
          <p:nvPr/>
        </p:nvSpPr>
        <p:spPr>
          <a:xfrm>
            <a:off x="6116638" y="8255000"/>
            <a:ext cx="412750" cy="7921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096000" y="8281988"/>
            <a:ext cx="457200" cy="754062"/>
          </a:xfrm>
          <a:prstGeom prst="rect">
            <a:avLst/>
          </a:prstGeom>
        </p:spPr>
        <p:txBody>
          <a:bodyPr vert="horz" anchor="ctr"/>
          <a:lstStyle>
            <a:lvl1pPr algn="ctr" defTabSz="1862633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363C92E9-AD9F-4C22-8E95-60C72CD1422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3" r:id="rId4"/>
    <p:sldLayoutId id="2147483742" r:id="rId5"/>
    <p:sldLayoutId id="2147483747" r:id="rId6"/>
    <p:sldLayoutId id="2147483741" r:id="rId7"/>
    <p:sldLayoutId id="2147483748" r:id="rId8"/>
    <p:sldLayoutId id="2147483749" r:id="rId9"/>
    <p:sldLayoutId id="2147483740" r:id="rId10"/>
    <p:sldLayoutId id="21474837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648F67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BCCEBD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D4E2D4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ZULc53" TargetMode="External"/><Relationship Id="rId2" Type="http://schemas.openxmlformats.org/officeDocument/2006/relationships/hyperlink" Target="mailto:nezi@uop.g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514350" y="415925"/>
            <a:ext cx="5829300" cy="4784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3600" dirty="0" smtClean="0"/>
              <a:t>ΗΜΕΡΙΔΑ </a:t>
            </a:r>
            <a:r>
              <a:rPr lang="el-GR" sz="3600" dirty="0"/>
              <a:t/>
            </a:r>
            <a:br>
              <a:rPr lang="el-GR" sz="3600" dirty="0"/>
            </a:br>
            <a:r>
              <a:rPr lang="el-GR" sz="3600" dirty="0"/>
              <a:t>  </a:t>
            </a:r>
            <a:br>
              <a:rPr lang="el-GR" sz="3600" dirty="0"/>
            </a:br>
            <a:r>
              <a:rPr lang="el-GR" sz="3600" dirty="0"/>
              <a:t>ΔΙΕΡΕΥΝΗΣΗ ΤΩΝ ΔΥΝΑΤΟΤΗΤΩΝ ΕΠΙΜΟΡΦΩΣΗΣ ΤΩΝ ΕΚΠΑΙΔΕΥΤΙΚΩΝ ΣΗΜΕΡΑ ΣΤΗ ΧΩΡΑ ΜΑΣ </a:t>
            </a:r>
          </a:p>
        </p:txBody>
      </p:sp>
      <p:sp>
        <p:nvSpPr>
          <p:cNvPr id="13314" name="2 - Υπότιτλος"/>
          <p:cNvSpPr>
            <a:spLocks noGrp="1"/>
          </p:cNvSpPr>
          <p:nvPr>
            <p:ph type="subTitle" idx="1"/>
          </p:nvPr>
        </p:nvSpPr>
        <p:spPr>
          <a:xfrm>
            <a:off x="404813" y="5529263"/>
            <a:ext cx="6119812" cy="4376737"/>
          </a:xfrm>
        </p:spPr>
        <p:txBody>
          <a:bodyPr/>
          <a:lstStyle/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Σάββατο 22 Φεβρουαρίου 2014</a:t>
            </a:r>
          </a:p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  </a:t>
            </a:r>
          </a:p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Μονάδα Μεθοδολογίας, Πολιτικών και Πρακτικών Επιμόρφωσης </a:t>
            </a:r>
          </a:p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Τμήμα Κοινωνικής και Εκπαιδευτικής Πολιτικής Πανεπιστημίου Πελοποννήσου (Κόρινθος)</a:t>
            </a:r>
          </a:p>
          <a:p>
            <a:pPr eaLnBrk="1" hangingPunct="1"/>
            <a:endParaRPr lang="el-GR" sz="28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260350" y="273050"/>
            <a:ext cx="6254750" cy="8928100"/>
          </a:xfrm>
        </p:spPr>
        <p:txBody>
          <a:bodyPr/>
          <a:lstStyle/>
          <a:p>
            <a:pPr marL="1588" indent="-1588" algn="ctr" eaLnBrk="1" hangingPunct="1">
              <a:buFont typeface="Wingdings" pitchFamily="2" charset="2"/>
              <a:buNone/>
            </a:pPr>
            <a:r>
              <a:rPr lang="el-GR" sz="1600" b="1" smtClean="0"/>
              <a:t>ΠΛΑΙΣΙΟ ΤΗΣ ΗΜΕΡΙΔΑΣ</a:t>
            </a:r>
            <a:endParaRPr lang="el-GR" sz="1600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smtClean="0"/>
              <a:t>Η ημερίδα πραγματοποιείται σε μια εξαιρετικά δύσκολη περίοδο που διέρχεται η εκπαιδευτική κοινότητα και σηματοδοτεί την απαρχή δραστηριοτήτων της πρόσφατα ιδρυθείσας Μονάδας Μεθοδολογίας, Πολιτικών και Πρακτικών Επιμόρφωσης, η οποία ανήκει στο Τμήμα Κοινωνικής και Εκπαιδευτικής Πολιτικής του Πανεπιστήμιου Πελοποννήσου (Κόρινθος). Στόχος της ημερίδας είναι η συνειδητοποίηση και κατανόηση του πρόσφατου εκπαιδευτικού πλαισίου της επιμόρφωσης των εκπαιδευτικών, καθώς και η επεξεργασία, η ανάδειξη καλών μεθοδολογιών, πολιτικών και πρακτικών επιμόρφωσης των εκπαιδευτικών.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Συντονιστής της ημερίδας </a:t>
            </a:r>
            <a:endParaRPr lang="en-US" sz="1400" b="1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Μπαγάκης Γιώργος</a:t>
            </a:r>
            <a:r>
              <a:rPr lang="el-GR" sz="1400" smtClean="0"/>
              <a:t>, Τμήμα Κοινωνικής και Εκπαιδευτικής Πολιτικής Πανεπιστημίου Πελοποννήσου</a:t>
            </a:r>
            <a:r>
              <a:rPr lang="el-GR" sz="1400" b="1" smtClean="0"/>
              <a:t> </a:t>
            </a:r>
            <a:r>
              <a:rPr lang="en-US" sz="1400" smtClean="0"/>
              <a:t>(gbag@otenet.gr)</a:t>
            </a:r>
            <a:r>
              <a:rPr lang="el-GR" sz="1400" b="1" smtClean="0"/>
              <a:t>          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Συμβουλευτική ομάδα </a:t>
            </a:r>
            <a:endParaRPr lang="en-US" sz="1400" b="1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Δεμερτζή Βασιλική</a:t>
            </a:r>
            <a:r>
              <a:rPr lang="el-GR" sz="1400" smtClean="0"/>
              <a:t>, Γραφείο Σχολικών Συμβούλων Διεύθυνσης Δευτεροβάθμιας Εκπαίδευσης Γ’</a:t>
            </a:r>
            <a:r>
              <a:rPr lang="en-US" sz="1400" smtClean="0"/>
              <a:t> </a:t>
            </a:r>
            <a:r>
              <a:rPr lang="el-GR" sz="1400" smtClean="0"/>
              <a:t>Αθήνας,</a:t>
            </a:r>
            <a:endParaRPr lang="en-US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Κατσιγιάννης Γιώργος</a:t>
            </a:r>
            <a:r>
              <a:rPr lang="el-GR" sz="1400" smtClean="0"/>
              <a:t>, Γραφείο Σχολικών Συμβούλων Διεύθυνσης Δευτεροβάθμιας Εκπαίδευσης Κορινθίας,</a:t>
            </a:r>
            <a:endParaRPr lang="en-US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Παπαδοπούλου Μαρία</a:t>
            </a:r>
            <a:r>
              <a:rPr lang="el-GR" sz="1400" smtClean="0"/>
              <a:t>, 2</a:t>
            </a:r>
            <a:r>
              <a:rPr lang="el-GR" sz="1400" baseline="30000" smtClean="0"/>
              <a:t>ο</a:t>
            </a:r>
            <a:r>
              <a:rPr lang="el-GR" sz="1400" smtClean="0"/>
              <a:t> Γυμνάσιο Κιάτου,</a:t>
            </a:r>
            <a:endParaRPr lang="en-US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Τζιμογιάννης Θανάσης</a:t>
            </a:r>
            <a:r>
              <a:rPr lang="el-GR" sz="1400" smtClean="0"/>
              <a:t>, Τμήμα Κοινωνικής και Εκπαιδευτικής Πολιτικής Πανεπιστημίου Πελοποννήσου</a:t>
            </a:r>
            <a:r>
              <a:rPr lang="el-GR" sz="1400" b="1" smtClean="0"/>
              <a:t>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 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Εγγραφή </a:t>
            </a:r>
            <a:endParaRPr lang="en-US" sz="1400" b="1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Η συμμετοχή στην ημερίδα είναι 5 ευρώ και καταβάλλεται το Σάββατο 22 Φεβρουαρίου. Τηρείται </a:t>
            </a:r>
            <a:r>
              <a:rPr lang="el-GR" sz="1400" b="1" smtClean="0"/>
              <a:t>σειρά προτεραιότητας</a:t>
            </a:r>
            <a:r>
              <a:rPr lang="el-GR" sz="1400" smtClean="0"/>
              <a:t> ως προς τους συμμετέχοντες. Η εγγραφή πραγματοποιείται με την αποστολή με </a:t>
            </a:r>
            <a:r>
              <a:rPr lang="en-US" sz="1400" smtClean="0"/>
              <a:t>e</a:t>
            </a:r>
            <a:r>
              <a:rPr lang="el-GR" sz="1400" smtClean="0"/>
              <a:t>-</a:t>
            </a:r>
            <a:r>
              <a:rPr lang="en-US" sz="1400" smtClean="0"/>
              <a:t>mail</a:t>
            </a:r>
            <a:r>
              <a:rPr lang="el-GR" sz="1400" smtClean="0"/>
              <a:t> ονόματος, ιδιότητας, φορέα και τηλεφώνου επικοινωνίας στη γραμματεία της ημερίδας (</a:t>
            </a:r>
            <a:r>
              <a:rPr lang="en-US" sz="1400" u="sng" smtClean="0">
                <a:solidFill>
                  <a:srgbClr val="002060"/>
                </a:solidFill>
                <a:hlinkClick r:id="rId2"/>
              </a:rPr>
              <a:t>nezi</a:t>
            </a:r>
            <a:r>
              <a:rPr lang="el-GR" sz="1400" u="sng" smtClean="0">
                <a:solidFill>
                  <a:srgbClr val="002060"/>
                </a:solidFill>
                <a:hlinkClick r:id="rId2"/>
              </a:rPr>
              <a:t>@</a:t>
            </a:r>
            <a:r>
              <a:rPr lang="en-US" sz="1400" u="sng" smtClean="0">
                <a:solidFill>
                  <a:srgbClr val="002060"/>
                </a:solidFill>
                <a:hlinkClick r:id="rId2"/>
              </a:rPr>
              <a:t>uop</a:t>
            </a:r>
            <a:r>
              <a:rPr lang="el-GR" sz="1400" u="sng" smtClean="0">
                <a:solidFill>
                  <a:srgbClr val="002060"/>
                </a:solidFill>
                <a:hlinkClick r:id="rId2"/>
              </a:rPr>
              <a:t>.</a:t>
            </a:r>
            <a:r>
              <a:rPr lang="en-US" sz="1400" u="sng" smtClean="0">
                <a:solidFill>
                  <a:srgbClr val="002060"/>
                </a:solidFill>
                <a:hlinkClick r:id="rId2"/>
              </a:rPr>
              <a:t>gr</a:t>
            </a:r>
            <a:r>
              <a:rPr lang="el-GR" sz="1400" smtClean="0">
                <a:solidFill>
                  <a:srgbClr val="002060"/>
                </a:solidFill>
              </a:rPr>
              <a:t>)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 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Πληροφορίες 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Νέζη Φωτεινή</a:t>
            </a:r>
            <a:r>
              <a:rPr lang="el-GR" sz="1400" smtClean="0"/>
              <a:t>, Τμήμα Κοινωνικής και Εκπαιδευτικής Πολιτικής Πανεπιστημίου Πελοποννήσου 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Δαμασκηνού και Κολοκοτρώνη, 20100 Κόρινθος. Τηλέφωνο: 27410-74993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1400" smtClean="0"/>
              <a:t>e</a:t>
            </a:r>
            <a:r>
              <a:rPr lang="el-GR" sz="1400" smtClean="0"/>
              <a:t>-</a:t>
            </a:r>
            <a:r>
              <a:rPr lang="fr-FR" sz="1400" smtClean="0"/>
              <a:t>mail</a:t>
            </a:r>
            <a:r>
              <a:rPr lang="el-GR" sz="1400" smtClean="0"/>
              <a:t>: </a:t>
            </a:r>
            <a:r>
              <a:rPr lang="fr-FR" sz="1400" u="sng" smtClean="0">
                <a:hlinkClick r:id="rId2"/>
              </a:rPr>
              <a:t>nezi</a:t>
            </a:r>
            <a:r>
              <a:rPr lang="el-GR" sz="1400" u="sng" smtClean="0">
                <a:hlinkClick r:id="rId2"/>
              </a:rPr>
              <a:t>@</a:t>
            </a:r>
            <a:r>
              <a:rPr lang="fr-FR" sz="1400" u="sng" smtClean="0">
                <a:hlinkClick r:id="rId2"/>
              </a:rPr>
              <a:t>uop</a:t>
            </a:r>
            <a:r>
              <a:rPr lang="el-GR" sz="1400" u="sng" smtClean="0">
                <a:hlinkClick r:id="rId2"/>
              </a:rPr>
              <a:t>.</a:t>
            </a:r>
            <a:r>
              <a:rPr lang="fr-FR" sz="1400" u="sng" smtClean="0">
                <a:hlinkClick r:id="rId2"/>
              </a:rPr>
              <a:t>gr</a:t>
            </a:r>
            <a:r>
              <a:rPr lang="fr-FR" sz="1400" smtClean="0"/>
              <a:t> </a:t>
            </a:r>
          </a:p>
          <a:p>
            <a:pPr marL="1588" indent="-15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600" smtClean="0"/>
              <a:t>Ιστοσελίδα</a:t>
            </a:r>
            <a:r>
              <a:rPr lang="en-US" sz="1600" smtClean="0"/>
              <a:t>:</a:t>
            </a:r>
            <a:r>
              <a:rPr lang="el-GR" sz="1400" smtClean="0">
                <a:hlinkClick r:id="rId3" tooltip="blocked::http://goo.gl/ZULc53"/>
              </a:rPr>
              <a:t>http://goo.gl/ZULc53</a:t>
            </a:r>
            <a:r>
              <a:rPr lang="el-GR" sz="1400" smtClean="0"/>
              <a:t/>
            </a:r>
            <a:br>
              <a:rPr lang="el-GR" sz="1400" smtClean="0"/>
            </a:br>
            <a:r>
              <a:rPr lang="el-GR" sz="1400" smtClean="0"/>
              <a:t> 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 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sz="1400" b="1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Προεξοχή">
  <a:themeElements>
    <a:clrScheme name="Προσαρμοσμένος 5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2060"/>
      </a:hlink>
      <a:folHlink>
        <a:srgbClr val="903638"/>
      </a:folHlink>
    </a:clrScheme>
    <a:fontScheme name="Προεξοχή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Προεξοχή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Προσαρμοσμένος 5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002060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71</TotalTime>
  <Words>225</Words>
  <Application>Microsoft Office PowerPoint</Application>
  <PresentationFormat>Α4 (210x297 χιλ.)</PresentationFormat>
  <Paragraphs>26</Paragraphs>
  <Slides>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Πρότυπο σχεδίασης</vt:lpstr>
      </vt:variant>
      <vt:variant>
        <vt:i4>7</vt:i4>
      </vt:variant>
      <vt:variant>
        <vt:lpstr>Τίτλοι διαφανειών</vt:lpstr>
      </vt:variant>
      <vt:variant>
        <vt:i4>2</vt:i4>
      </vt:variant>
    </vt:vector>
  </HeadingPairs>
  <TitlesOfParts>
    <vt:vector size="14" baseType="lpstr">
      <vt:lpstr>Arial</vt:lpstr>
      <vt:lpstr>Century Schoolbook</vt:lpstr>
      <vt:lpstr>Wingdings</vt:lpstr>
      <vt:lpstr>Wingdings 2</vt:lpstr>
      <vt:lpstr>Calibri</vt:lpstr>
      <vt:lpstr>Προεξοχή</vt:lpstr>
      <vt:lpstr>Προεξοχή</vt:lpstr>
      <vt:lpstr>Προεξοχή</vt:lpstr>
      <vt:lpstr>Προεξοχή</vt:lpstr>
      <vt:lpstr>Προεξοχή</vt:lpstr>
      <vt:lpstr>Προεξοχή</vt:lpstr>
      <vt:lpstr>Προεξοχή</vt:lpstr>
      <vt:lpstr>  ΗΜΕΡΙΔΑ     ΔΙΕΡΕΥΝΗΣΗ ΤΩΝ ΔΥΝΑΤΟΤΗΤΩΝ ΕΠΙΜΟΡΦΩΣΗΣ ΤΩΝ ΕΚΠΑΙΔΕΥΤΙΚΩΝ ΣΗΜΕΡΑ ΣΤΗ ΧΩΡΑ ΜΑΣ </vt:lpstr>
      <vt:lpstr>Διαφάνεια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ΗΜΕΡΙΔΑ     ΔΙΕΡΕΥΝΗΣΗ ΤΩΝ ΔΥΝΑΤΟΤΗΤΩΝ ΕΠΙΜΟΡΦΩΣΗΣ ΤΩΝ ΕΚΠΑΙΔΕΥΤΙΚΩΝ ΣΗΜΕΡΑ ΣΤΗ ΧΩΡΑ ΜΑΣ</dc:title>
  <dc:creator>user</dc:creator>
  <cp:lastModifiedBy>Name</cp:lastModifiedBy>
  <cp:revision>13</cp:revision>
  <dcterms:created xsi:type="dcterms:W3CDTF">2014-01-22T06:23:50Z</dcterms:created>
  <dcterms:modified xsi:type="dcterms:W3CDTF">2014-01-24T01:46:25Z</dcterms:modified>
</cp:coreProperties>
</file>