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l-GR"/>
    </a:defPPr>
    <a:lvl1pPr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1pPr>
    <a:lvl2pPr marL="930275" indent="-473075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2pPr>
    <a:lvl3pPr marL="1862138" indent="-947738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3pPr>
    <a:lvl4pPr marL="2792413" indent="-1420813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4pPr>
    <a:lvl5pPr marL="3724275" indent="-1895475" algn="l" defTabSz="1862138" rtl="0" fontAlgn="base">
      <a:spcBef>
        <a:spcPct val="0"/>
      </a:spcBef>
      <a:spcAft>
        <a:spcPct val="0"/>
      </a:spcAft>
      <a:defRPr sz="3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2" y="46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- Ορθογώνιο"/>
          <p:cNvSpPr/>
          <p:nvPr/>
        </p:nvSpPr>
        <p:spPr bwMode="auto">
          <a:xfrm>
            <a:off x="285750" y="0"/>
            <a:ext cx="457200" cy="9906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11 - Ορθογώνιο"/>
          <p:cNvSpPr/>
          <p:nvPr/>
        </p:nvSpPr>
        <p:spPr bwMode="auto">
          <a:xfrm>
            <a:off x="207963" y="0"/>
            <a:ext cx="77787" cy="9906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3 - Ορθογώνιο"/>
          <p:cNvSpPr/>
          <p:nvPr/>
        </p:nvSpPr>
        <p:spPr bwMode="auto">
          <a:xfrm>
            <a:off x="742950" y="0"/>
            <a:ext cx="136525" cy="9906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8 - Ορθογώνιο"/>
          <p:cNvSpPr/>
          <p:nvPr/>
        </p:nvSpPr>
        <p:spPr bwMode="auto">
          <a:xfrm>
            <a:off x="855663" y="0"/>
            <a:ext cx="173037" cy="9906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0 - Ευθεία γραμμή σύνδεσης"/>
          <p:cNvSpPr>
            <a:spLocks noChangeShapeType="1"/>
          </p:cNvSpPr>
          <p:nvPr/>
        </p:nvSpPr>
        <p:spPr bwMode="auto">
          <a:xfrm>
            <a:off x="79375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7 - Ευθεία γραμμή σύνδεσης"/>
          <p:cNvSpPr>
            <a:spLocks noChangeShapeType="1"/>
          </p:cNvSpPr>
          <p:nvPr/>
        </p:nvSpPr>
        <p:spPr bwMode="auto">
          <a:xfrm>
            <a:off x="68580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9 - Ευθεία γραμμή σύνδεσης"/>
          <p:cNvSpPr>
            <a:spLocks noChangeShapeType="1"/>
          </p:cNvSpPr>
          <p:nvPr/>
        </p:nvSpPr>
        <p:spPr bwMode="auto">
          <a:xfrm>
            <a:off x="64135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5 - Ευθεία γραμμή σύνδεσης"/>
          <p:cNvSpPr>
            <a:spLocks noChangeShapeType="1"/>
          </p:cNvSpPr>
          <p:nvPr/>
        </p:nvSpPr>
        <p:spPr bwMode="auto">
          <a:xfrm>
            <a:off x="1295400" y="0"/>
            <a:ext cx="0" cy="9906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14 - Ευθεία γραμμή σύνδεσης"/>
          <p:cNvSpPr>
            <a:spLocks noChangeShapeType="1"/>
          </p:cNvSpPr>
          <p:nvPr/>
        </p:nvSpPr>
        <p:spPr bwMode="auto">
          <a:xfrm>
            <a:off x="80010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21 - Ευθεία γραμμή σύνδεσης"/>
          <p:cNvSpPr>
            <a:spLocks noChangeShapeType="1"/>
          </p:cNvSpPr>
          <p:nvPr/>
        </p:nvSpPr>
        <p:spPr bwMode="auto">
          <a:xfrm>
            <a:off x="6835775" y="0"/>
            <a:ext cx="0" cy="9906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26 - Ορθογώνιο"/>
          <p:cNvSpPr/>
          <p:nvPr/>
        </p:nvSpPr>
        <p:spPr bwMode="auto">
          <a:xfrm>
            <a:off x="914400" y="0"/>
            <a:ext cx="57150" cy="9906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20 - Έλλειψη"/>
          <p:cNvSpPr/>
          <p:nvPr/>
        </p:nvSpPr>
        <p:spPr bwMode="auto">
          <a:xfrm>
            <a:off x="457200" y="4953000"/>
            <a:ext cx="971550" cy="187166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22 - Έλλειψη"/>
          <p:cNvSpPr/>
          <p:nvPr/>
        </p:nvSpPr>
        <p:spPr bwMode="auto">
          <a:xfrm>
            <a:off x="982663" y="7029450"/>
            <a:ext cx="481012" cy="92710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23 - Έλλειψη"/>
          <p:cNvSpPr/>
          <p:nvPr/>
        </p:nvSpPr>
        <p:spPr bwMode="auto">
          <a:xfrm>
            <a:off x="817563" y="7945438"/>
            <a:ext cx="103187" cy="19843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25 - Έλλειψη"/>
          <p:cNvSpPr/>
          <p:nvPr/>
        </p:nvSpPr>
        <p:spPr bwMode="auto">
          <a:xfrm>
            <a:off x="1247775" y="8361363"/>
            <a:ext cx="206375" cy="39528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24 - Έλλειψη"/>
          <p:cNvSpPr/>
          <p:nvPr/>
        </p:nvSpPr>
        <p:spPr>
          <a:xfrm>
            <a:off x="1428750" y="6494463"/>
            <a:ext cx="274638" cy="5270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1714500" y="4512733"/>
            <a:ext cx="4629150" cy="2736301"/>
          </a:xfrm>
        </p:spPr>
        <p:txBody>
          <a:bodyPr/>
          <a:lstStyle>
            <a:lvl1pPr>
              <a:defRPr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714500" y="7227021"/>
            <a:ext cx="4629150" cy="19812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22" name="27 - Θέση ημερομηνίας"/>
          <p:cNvSpPr>
            <a:spLocks noGrp="1"/>
          </p:cNvSpPr>
          <p:nvPr>
            <p:ph type="dt" sz="half" idx="10"/>
          </p:nvPr>
        </p:nvSpPr>
        <p:spPr bwMode="auto">
          <a:xfrm rot="5400000">
            <a:off x="5029200" y="1828800"/>
            <a:ext cx="3302000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40ED6-4633-4CC2-ACC0-34542ABD8978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23" name="16 - Θέση υποσέλιδου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037807" y="6174581"/>
            <a:ext cx="5283200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4" name="28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xfrm>
            <a:off x="993775" y="7119938"/>
            <a:ext cx="457200" cy="746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F501-2BF9-4001-BE79-3329EC0461D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342900" y="2311400"/>
            <a:ext cx="5600700" cy="7039864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172338-62A1-4A86-A084-9FAA266B2430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5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1302AB4-A366-4476-B9BB-217C2A16BA1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6" name="9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- Ορθογώνιο"/>
          <p:cNvSpPr/>
          <p:nvPr/>
        </p:nvSpPr>
        <p:spPr bwMode="auto">
          <a:xfrm>
            <a:off x="285750" y="0"/>
            <a:ext cx="457200" cy="9906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9 - Ορθογώνιο"/>
          <p:cNvSpPr/>
          <p:nvPr/>
        </p:nvSpPr>
        <p:spPr bwMode="auto">
          <a:xfrm>
            <a:off x="207963" y="0"/>
            <a:ext cx="77787" cy="9906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0 - Ορθογώνιο"/>
          <p:cNvSpPr/>
          <p:nvPr/>
        </p:nvSpPr>
        <p:spPr bwMode="auto">
          <a:xfrm>
            <a:off x="742950" y="0"/>
            <a:ext cx="136525" cy="9906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11 - Ορθογώνιο"/>
          <p:cNvSpPr/>
          <p:nvPr/>
        </p:nvSpPr>
        <p:spPr bwMode="auto">
          <a:xfrm>
            <a:off x="855663" y="0"/>
            <a:ext cx="173037" cy="9906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12 - Ευθεία γραμμή σύνδεσης"/>
          <p:cNvSpPr>
            <a:spLocks noChangeShapeType="1"/>
          </p:cNvSpPr>
          <p:nvPr/>
        </p:nvSpPr>
        <p:spPr bwMode="auto">
          <a:xfrm>
            <a:off x="79375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13 - Ευθεία γραμμή σύνδεσης"/>
          <p:cNvSpPr>
            <a:spLocks noChangeShapeType="1"/>
          </p:cNvSpPr>
          <p:nvPr/>
        </p:nvSpPr>
        <p:spPr bwMode="auto">
          <a:xfrm>
            <a:off x="68580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14 - Ευθεία γραμμή σύνδεσης"/>
          <p:cNvSpPr>
            <a:spLocks noChangeShapeType="1"/>
          </p:cNvSpPr>
          <p:nvPr/>
        </p:nvSpPr>
        <p:spPr bwMode="auto">
          <a:xfrm>
            <a:off x="641350" y="0"/>
            <a:ext cx="0" cy="9906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5 - Ευθεία γραμμή σύνδεσης"/>
          <p:cNvSpPr>
            <a:spLocks noChangeShapeType="1"/>
          </p:cNvSpPr>
          <p:nvPr/>
        </p:nvSpPr>
        <p:spPr bwMode="auto">
          <a:xfrm>
            <a:off x="1295400" y="0"/>
            <a:ext cx="0" cy="9906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6 - Ευθεία γραμμή σύνδεσης"/>
          <p:cNvSpPr>
            <a:spLocks noChangeShapeType="1"/>
          </p:cNvSpPr>
          <p:nvPr/>
        </p:nvSpPr>
        <p:spPr bwMode="auto">
          <a:xfrm>
            <a:off x="80010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17 - Ορθογώνιο"/>
          <p:cNvSpPr/>
          <p:nvPr/>
        </p:nvSpPr>
        <p:spPr bwMode="auto">
          <a:xfrm>
            <a:off x="914400" y="0"/>
            <a:ext cx="57150" cy="9906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8 - Έλλειψη"/>
          <p:cNvSpPr/>
          <p:nvPr/>
        </p:nvSpPr>
        <p:spPr bwMode="auto">
          <a:xfrm>
            <a:off x="457200" y="4953000"/>
            <a:ext cx="971550" cy="18716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9 - Έλλειψη"/>
          <p:cNvSpPr/>
          <p:nvPr/>
        </p:nvSpPr>
        <p:spPr bwMode="auto">
          <a:xfrm>
            <a:off x="993775" y="7029450"/>
            <a:ext cx="481013" cy="92710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20 - Έλλειψη"/>
          <p:cNvSpPr/>
          <p:nvPr/>
        </p:nvSpPr>
        <p:spPr bwMode="auto">
          <a:xfrm>
            <a:off x="817563" y="7945438"/>
            <a:ext cx="103187" cy="19843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21 - Έλλειψη"/>
          <p:cNvSpPr/>
          <p:nvPr/>
        </p:nvSpPr>
        <p:spPr bwMode="auto">
          <a:xfrm>
            <a:off x="1247775" y="8364538"/>
            <a:ext cx="206375" cy="39687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22 - Έλλειψη"/>
          <p:cNvSpPr/>
          <p:nvPr/>
        </p:nvSpPr>
        <p:spPr bwMode="auto">
          <a:xfrm>
            <a:off x="1409700" y="6470650"/>
            <a:ext cx="274638" cy="52863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25 - Ευθεία γραμμή σύνδεσης"/>
          <p:cNvSpPr>
            <a:spLocks noChangeShapeType="1"/>
          </p:cNvSpPr>
          <p:nvPr/>
        </p:nvSpPr>
        <p:spPr bwMode="auto">
          <a:xfrm>
            <a:off x="6823075" y="0"/>
            <a:ext cx="0" cy="9906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14500" y="4182533"/>
            <a:ext cx="4629150" cy="2966297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714500" y="7236883"/>
            <a:ext cx="4629150" cy="19812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20" name="3 - Θέση ημερομηνίας"/>
          <p:cNvSpPr>
            <a:spLocks noGrp="1"/>
          </p:cNvSpPr>
          <p:nvPr>
            <p:ph type="dt" sz="half" idx="10"/>
          </p:nvPr>
        </p:nvSpPr>
        <p:spPr bwMode="auto">
          <a:xfrm rot="5400000">
            <a:off x="5029200" y="1822450"/>
            <a:ext cx="3302000" cy="285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27DF8-6D30-41E4-9F6D-D0572A3C02DE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21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037807" y="6169819"/>
            <a:ext cx="5283200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2" name="5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xfrm>
            <a:off x="1004888" y="7119938"/>
            <a:ext cx="457200" cy="746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4CD02-9E21-4F97-8612-FA9B97825A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342900" y="2311400"/>
            <a:ext cx="2743200" cy="66040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3202686" y="2311400"/>
            <a:ext cx="2743200" cy="66040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92F9A-9102-4483-99AF-A51BCA43716E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6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DE1A0-1B7E-46C5-B92E-FC4B3EB1EB0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394406"/>
            <a:ext cx="565785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342900" y="3412067"/>
            <a:ext cx="2743200" cy="5613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3278981" y="3412067"/>
            <a:ext cx="2743200" cy="5613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2" name="11 - Θέση κειμένου"/>
          <p:cNvSpPr>
            <a:spLocks noGrp="1"/>
          </p:cNvSpPr>
          <p:nvPr>
            <p:ph type="body" sz="quarter" idx="1"/>
          </p:nvPr>
        </p:nvSpPr>
        <p:spPr>
          <a:xfrm>
            <a:off x="342900" y="2267373"/>
            <a:ext cx="2743200" cy="9509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4" name="13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3257550" y="2267373"/>
            <a:ext cx="2743200" cy="9509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7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51D6C-EC76-4CE7-B4E0-7EF52F529FD5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DDC61-05AD-4135-B384-CAD5BB4A18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42F12D4-A7BB-4D0B-9122-B902B7BDE957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4" name="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34D776D-E08F-4CCE-949C-76AA672E67B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72B19-E998-4AFF-8303-D3C438857164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4B538-38A0-48EF-B201-FADA2C19131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- Ευθεία γραμμή σύνδεσης"/>
          <p:cNvSpPr>
            <a:spLocks noChangeShapeType="1"/>
          </p:cNvSpPr>
          <p:nvPr/>
        </p:nvSpPr>
        <p:spPr bwMode="auto">
          <a:xfrm>
            <a:off x="657225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7 - Ευθεία γραμμή σύνδεσης"/>
          <p:cNvSpPr>
            <a:spLocks noChangeShapeType="1"/>
          </p:cNvSpPr>
          <p:nvPr/>
        </p:nvSpPr>
        <p:spPr bwMode="auto">
          <a:xfrm>
            <a:off x="468630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8 - Ευθεία γραμμή σύνδεσης"/>
          <p:cNvSpPr>
            <a:spLocks noChangeShapeType="1"/>
          </p:cNvSpPr>
          <p:nvPr/>
        </p:nvSpPr>
        <p:spPr bwMode="auto">
          <a:xfrm>
            <a:off x="4643438" y="0"/>
            <a:ext cx="0" cy="9906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0 - Ευθεία γραμμή σύνδεσης"/>
          <p:cNvSpPr>
            <a:spLocks noChangeShapeType="1"/>
          </p:cNvSpPr>
          <p:nvPr/>
        </p:nvSpPr>
        <p:spPr bwMode="auto">
          <a:xfrm>
            <a:off x="6743700" y="0"/>
            <a:ext cx="0" cy="9906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11 - Ορθογώνιο"/>
          <p:cNvSpPr/>
          <p:nvPr/>
        </p:nvSpPr>
        <p:spPr bwMode="auto">
          <a:xfrm>
            <a:off x="6629400" y="0"/>
            <a:ext cx="228600" cy="9906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2 - Ευθεία γραμμή σύνδεσης"/>
          <p:cNvSpPr>
            <a:spLocks noChangeShapeType="1"/>
          </p:cNvSpPr>
          <p:nvPr/>
        </p:nvSpPr>
        <p:spPr bwMode="auto">
          <a:xfrm>
            <a:off x="668655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13 - Έλλειψη"/>
          <p:cNvSpPr/>
          <p:nvPr/>
        </p:nvSpPr>
        <p:spPr>
          <a:xfrm>
            <a:off x="6116638" y="8255000"/>
            <a:ext cx="412750" cy="7921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 rot="5400000">
            <a:off x="338138" y="4781550"/>
            <a:ext cx="9113520" cy="3429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109210" y="396240"/>
            <a:ext cx="1145286" cy="719836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8" name="17 - Θέση περιεχομένου"/>
          <p:cNvSpPr>
            <a:spLocks noGrp="1"/>
          </p:cNvSpPr>
          <p:nvPr>
            <p:ph sz="quarter" idx="1"/>
          </p:nvPr>
        </p:nvSpPr>
        <p:spPr>
          <a:xfrm>
            <a:off x="228600" y="396240"/>
            <a:ext cx="4229100" cy="9139936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2" name="2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238C0DB-A3C9-406B-B9ED-F5E26BFCCC57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13" name="21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484772A-38E2-4FF1-99CC-30A5A49F7CB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14" name="22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- Ευθεία γραμμή σύνδεσης"/>
          <p:cNvSpPr>
            <a:spLocks noChangeShapeType="1"/>
          </p:cNvSpPr>
          <p:nvPr/>
        </p:nvSpPr>
        <p:spPr bwMode="auto">
          <a:xfrm>
            <a:off x="657225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12 - Έλλειψη"/>
          <p:cNvSpPr/>
          <p:nvPr/>
        </p:nvSpPr>
        <p:spPr>
          <a:xfrm>
            <a:off x="6116638" y="8255000"/>
            <a:ext cx="412750" cy="7921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9 - Ευθεία γραμμή σύνδεσης"/>
          <p:cNvSpPr>
            <a:spLocks noChangeShapeType="1"/>
          </p:cNvSpPr>
          <p:nvPr/>
        </p:nvSpPr>
        <p:spPr bwMode="auto">
          <a:xfrm>
            <a:off x="674370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10 - Ορθογώνιο"/>
          <p:cNvSpPr/>
          <p:nvPr/>
        </p:nvSpPr>
        <p:spPr bwMode="auto">
          <a:xfrm>
            <a:off x="6629400" y="0"/>
            <a:ext cx="228600" cy="9906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11 - Ευθεία γραμμή σύνδεσης"/>
          <p:cNvSpPr>
            <a:spLocks noChangeShapeType="1"/>
          </p:cNvSpPr>
          <p:nvPr/>
        </p:nvSpPr>
        <p:spPr bwMode="auto">
          <a:xfrm>
            <a:off x="668655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18 - Ευθεία γραμμή σύνδεσης"/>
          <p:cNvSpPr>
            <a:spLocks noChangeShapeType="1"/>
          </p:cNvSpPr>
          <p:nvPr/>
        </p:nvSpPr>
        <p:spPr bwMode="auto">
          <a:xfrm>
            <a:off x="468630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19 - Ευθεία γραμμή σύνδεσης"/>
          <p:cNvSpPr>
            <a:spLocks noChangeShapeType="1"/>
          </p:cNvSpPr>
          <p:nvPr/>
        </p:nvSpPr>
        <p:spPr bwMode="auto">
          <a:xfrm>
            <a:off x="4643438" y="0"/>
            <a:ext cx="0" cy="9906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 rot="5400000">
            <a:off x="321850" y="4781550"/>
            <a:ext cx="9113520" cy="3429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0" y="0"/>
            <a:ext cx="4629150" cy="9906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074349" y="382482"/>
            <a:ext cx="1143000" cy="7158736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2" name="1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F77ECDF-BFF8-4DEB-BB24-ED25FB235767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13" name="17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2E242BB-1D30-4F23-8320-C29C9F946D8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14" name="20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9EAAB-79CB-462C-980B-79532448460F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5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F60AC-4498-4549-89F2-C670C9D638C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257300" cy="8452203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A4933-63F5-44D3-B49F-AE311144FC1C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5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2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373F1-0F21-4A09-ACC1-F16575B329D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Ευθεία γραμμή σύνδεσης"/>
          <p:cNvSpPr>
            <a:spLocks noChangeShapeType="1"/>
          </p:cNvSpPr>
          <p:nvPr/>
        </p:nvSpPr>
        <p:spPr bwMode="auto">
          <a:xfrm>
            <a:off x="6572250" y="0"/>
            <a:ext cx="0" cy="9906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342900" y="396875"/>
            <a:ext cx="5600700" cy="1651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028" name="1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5600700" cy="704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 rot="5400000">
            <a:off x="4994275" y="1695450"/>
            <a:ext cx="2905125" cy="288925"/>
          </a:xfrm>
          <a:prstGeom prst="rect">
            <a:avLst/>
          </a:prstGeom>
        </p:spPr>
        <p:txBody>
          <a:bodyPr vert="horz" anchor="ctr" anchorCtr="0"/>
          <a:lstStyle>
            <a:lvl1pPr algn="r" defTabSz="1862633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5323897-35B4-4A7E-899A-DA9A517093B6}" type="datetimeFigureOut">
              <a:rPr lang="el-GR"/>
              <a:pPr>
                <a:defRPr/>
              </a:pPr>
              <a:t>24/01/2014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 rot="5400000">
            <a:off x="4131469" y="5525294"/>
            <a:ext cx="4622800" cy="274638"/>
          </a:xfrm>
          <a:prstGeom prst="rect">
            <a:avLst/>
          </a:prstGeom>
        </p:spPr>
        <p:txBody>
          <a:bodyPr vert="horz" anchor="ctr" anchorCtr="0"/>
          <a:lstStyle>
            <a:lvl1pPr algn="l" defTabSz="1862633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7150" y="0"/>
            <a:ext cx="0" cy="9906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6743700" y="0"/>
            <a:ext cx="0" cy="9906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9 - Ορθογώνιο"/>
          <p:cNvSpPr/>
          <p:nvPr/>
        </p:nvSpPr>
        <p:spPr bwMode="auto">
          <a:xfrm>
            <a:off x="6629400" y="0"/>
            <a:ext cx="228600" cy="9906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6686550" y="0"/>
            <a:ext cx="0" cy="9906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- Έλλειψη"/>
          <p:cNvSpPr/>
          <p:nvPr/>
        </p:nvSpPr>
        <p:spPr>
          <a:xfrm>
            <a:off x="6116638" y="8255000"/>
            <a:ext cx="412750" cy="79216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626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096000" y="8281988"/>
            <a:ext cx="457200" cy="754062"/>
          </a:xfrm>
          <a:prstGeom prst="rect">
            <a:avLst/>
          </a:prstGeom>
        </p:spPr>
        <p:txBody>
          <a:bodyPr vert="horz" anchor="ctr"/>
          <a:lstStyle>
            <a:lvl1pPr algn="ctr" defTabSz="1862633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FA8C5E56-654C-476E-A1C5-5F2229FDC6F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3" r:id="rId4"/>
    <p:sldLayoutId id="2147483742" r:id="rId5"/>
    <p:sldLayoutId id="2147483747" r:id="rId6"/>
    <p:sldLayoutId id="2147483741" r:id="rId7"/>
    <p:sldLayoutId id="2147483748" r:id="rId8"/>
    <p:sldLayoutId id="2147483749" r:id="rId9"/>
    <p:sldLayoutId id="2147483740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648F67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BCCEBD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D4E2D4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nezi@uop.gr" TargetMode="External"/><Relationship Id="rId2" Type="http://schemas.openxmlformats.org/officeDocument/2006/relationships/hyperlink" Target="mailto:gbag@otenet.g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oo.gl/ZULc5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514350" y="415925"/>
            <a:ext cx="5829300" cy="4784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3600" dirty="0" smtClean="0"/>
              <a:t>ΗΜΕΡΙΔΑ </a:t>
            </a:r>
            <a:r>
              <a:rPr lang="el-GR" sz="3600" dirty="0"/>
              <a:t/>
            </a:r>
            <a:br>
              <a:rPr lang="el-GR" sz="3600" dirty="0"/>
            </a:br>
            <a:r>
              <a:rPr lang="el-GR" sz="3600" dirty="0"/>
              <a:t>  </a:t>
            </a:r>
            <a:br>
              <a:rPr lang="el-GR" sz="3600" dirty="0"/>
            </a:br>
            <a:r>
              <a:rPr lang="el-GR" sz="3600" dirty="0"/>
              <a:t>ΔΙΕΡΕΥΝΗΣΗ ΤΩΝ ΔΥΝΑΤΟΤΗΤΩΝ ΕΠΙΜΟΡΦΩΣΗΣ ΤΩΝ ΕΚΠΑΙΔΕΥΤΙΚΩΝ ΣΗΜΕΡΑ ΣΤΗ ΧΩΡΑ ΜΑΣ </a:t>
            </a:r>
          </a:p>
        </p:txBody>
      </p:sp>
      <p:sp>
        <p:nvSpPr>
          <p:cNvPr id="13314" name="2 - Υπότιτλος"/>
          <p:cNvSpPr>
            <a:spLocks noGrp="1"/>
          </p:cNvSpPr>
          <p:nvPr>
            <p:ph type="subTitle" idx="1"/>
          </p:nvPr>
        </p:nvSpPr>
        <p:spPr>
          <a:xfrm>
            <a:off x="404813" y="5529263"/>
            <a:ext cx="6119812" cy="4376737"/>
          </a:xfrm>
        </p:spPr>
        <p:txBody>
          <a:bodyPr/>
          <a:lstStyle/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Σάββατο 22 Φεβρουαρίου 2014</a:t>
            </a:r>
          </a:p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  </a:t>
            </a:r>
          </a:p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Μονάδα Μεθοδολογίας, Πολιτικών και Πρακτικών Επιμόρφωσης </a:t>
            </a:r>
          </a:p>
          <a:p>
            <a:pPr algn="ctr" eaLnBrk="1" hangingPunct="1"/>
            <a:r>
              <a:rPr lang="el-GR" sz="2800" smtClean="0">
                <a:solidFill>
                  <a:schemeClr val="tx1"/>
                </a:solidFill>
              </a:rPr>
              <a:t>Τμήμα Κοινωνικής και Εκπαιδευτικής Πολιτικής Πανεπιστημίου Πελοποννήσου (Κόρινθος)</a:t>
            </a:r>
          </a:p>
          <a:p>
            <a:pPr eaLnBrk="1" hangingPunct="1"/>
            <a:endParaRPr lang="el-GR" sz="28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188913" y="200025"/>
            <a:ext cx="6326187" cy="8648700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600" b="1" dirty="0">
                <a:latin typeface="+mj-lt"/>
              </a:rPr>
              <a:t>ΠΛΑΙΣΙΟ ΤΗΣ ΗΜΕΡΙΔΑΣ</a:t>
            </a:r>
            <a:endParaRPr lang="el-GR" sz="16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dirty="0">
                <a:latin typeface="+mj-lt"/>
              </a:rPr>
              <a:t>Η ημερίδα πραγματοποιείται σε μια εξαιρετικά δύσκολη περίοδο που διέρχεται η εκπαιδευτική κοινότητα και σηματοδοτεί την απαρχή δραστηριοτήτων της πρόσφατα ιδρυθείσας Μονάδας Μεθοδολογίας, Πολιτικών και Πρακτικών Επιμόρφωσης, η οποία ανήκει στο Τμήμα Κοινωνικής και Εκπαιδευτικής Πολιτικής του Πανεπιστήμιου Πελοποννήσου (Κόρινθος). Στόχος της ημερίδας είναι η συνειδητοποίηση και κατανόηση του πρόσφατου εκπαιδευτικού πλαισίου της επιμόρφωσης των εκπαιδευτικών, καθώς και η επεξεργασία, η ανάδειξη καλών μεθοδολογιών, πολιτικών και πρακτικών επιμόρφωσης των εκπαιδευτικών.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 </a:t>
            </a:r>
            <a:endParaRPr lang="el-GR" sz="1600" dirty="0">
              <a:latin typeface="+mj-lt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600" b="1" dirty="0">
                <a:latin typeface="+mj-lt"/>
              </a:rPr>
              <a:t>ΠΡΟΓΡΑΜΜΑ ΤΗΣ ΗΜΕΡΙΔΑΣ</a:t>
            </a:r>
            <a:endParaRPr lang="el-GR" sz="16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8.30-9.00 </a:t>
            </a:r>
            <a:r>
              <a:rPr lang="el-GR" sz="1400" b="1" dirty="0" smtClean="0">
                <a:latin typeface="+mj-lt"/>
              </a:rPr>
              <a:t>Εγγραφές</a:t>
            </a:r>
            <a:endParaRPr lang="en-US" sz="1400" b="1" dirty="0" smtClean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l-GR" sz="14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9.00-10.00 Συνεδρία 1: Χαιρετισμοί και πλαίσιο της ημερίδας </a:t>
            </a:r>
            <a:endParaRPr lang="el-GR" sz="14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400" b="1" dirty="0" smtClean="0">
                <a:latin typeface="+mj-lt"/>
              </a:rPr>
              <a:t>   </a:t>
            </a:r>
            <a:r>
              <a:rPr lang="el-GR" sz="1400" b="1" dirty="0" smtClean="0">
                <a:latin typeface="+mj-lt"/>
              </a:rPr>
              <a:t>Συντονιστής</a:t>
            </a:r>
            <a:r>
              <a:rPr lang="el-GR" sz="1400" dirty="0">
                <a:latin typeface="+mj-lt"/>
              </a:rPr>
              <a:t>: </a:t>
            </a:r>
            <a:r>
              <a:rPr lang="el-GR" sz="1400" i="1" dirty="0" err="1">
                <a:latin typeface="+mj-lt"/>
              </a:rPr>
              <a:t>Τζιμογιάννης</a:t>
            </a:r>
            <a:r>
              <a:rPr lang="el-GR" sz="1400" i="1" dirty="0">
                <a:latin typeface="+mj-lt"/>
              </a:rPr>
              <a:t> Θανάσης</a:t>
            </a:r>
            <a:r>
              <a:rPr lang="el-GR" sz="1400" dirty="0">
                <a:latin typeface="+mj-lt"/>
              </a:rPr>
              <a:t>, </a:t>
            </a:r>
            <a:r>
              <a:rPr lang="el-GR" sz="1400" dirty="0" smtClean="0">
                <a:latin typeface="+mj-lt"/>
              </a:rPr>
              <a:t>Τμήμα </a:t>
            </a:r>
            <a:r>
              <a:rPr lang="el-GR" sz="1400" dirty="0">
                <a:latin typeface="+mj-lt"/>
              </a:rPr>
              <a:t>Κοινωνικής και Εκπαιδευτικής Πολιτικής Πανεπιστημίου Πελοποννήσου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Χαιρετισμοί </a:t>
            </a:r>
            <a:r>
              <a:rPr lang="el-GR" sz="1400" dirty="0">
                <a:latin typeface="+mj-lt"/>
              </a:rPr>
              <a:t>από φορείς της εκπαίδευσης (επιστημονικούς, συνδικαλιστικούς, διοικητικούς, τοπικές αρχές</a:t>
            </a:r>
            <a:r>
              <a:rPr lang="el-GR" sz="1400" dirty="0" smtClean="0">
                <a:latin typeface="+mj-lt"/>
              </a:rPr>
              <a:t>)</a:t>
            </a:r>
            <a:endParaRPr lang="el-GR" sz="14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Πλαίσιο της ημερίδας</a:t>
            </a:r>
            <a:r>
              <a:rPr lang="el-GR" sz="1400" dirty="0">
                <a:latin typeface="+mj-lt"/>
              </a:rPr>
              <a:t>, </a:t>
            </a:r>
            <a:r>
              <a:rPr lang="el-GR" sz="1400" i="1" dirty="0">
                <a:latin typeface="+mj-lt"/>
              </a:rPr>
              <a:t>Μπαγάκης Γιώργος</a:t>
            </a:r>
            <a:r>
              <a:rPr lang="el-GR" sz="1400" dirty="0">
                <a:latin typeface="+mj-lt"/>
              </a:rPr>
              <a:t>, Τμήμα Κοινωνικής και Εκπαιδευτικής Πολιτικής Πανεπιστημίου Πελοποννήσου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 </a:t>
            </a:r>
            <a:endParaRPr lang="el-GR" sz="14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10.00-11.30  Συνεδρία 2: Πρακτικές επιμόρφωσης </a:t>
            </a:r>
            <a:endParaRPr lang="el-GR" sz="14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400" b="1" dirty="0" smtClean="0">
                <a:latin typeface="+mj-lt"/>
              </a:rPr>
              <a:t>   </a:t>
            </a:r>
            <a:r>
              <a:rPr lang="el-GR" sz="1400" b="1" dirty="0" smtClean="0">
                <a:latin typeface="+mj-lt"/>
              </a:rPr>
              <a:t>Συντονίστρια</a:t>
            </a:r>
            <a:r>
              <a:rPr lang="el-GR" sz="1400" dirty="0">
                <a:latin typeface="+mj-lt"/>
              </a:rPr>
              <a:t>: </a:t>
            </a:r>
            <a:r>
              <a:rPr lang="el-GR" sz="1400" i="1" dirty="0" err="1">
                <a:latin typeface="+mj-lt"/>
              </a:rPr>
              <a:t>Λιακοπούλου</a:t>
            </a:r>
            <a:r>
              <a:rPr lang="el-GR" sz="1400" i="1" dirty="0">
                <a:latin typeface="+mj-lt"/>
              </a:rPr>
              <a:t> Ευστρατία</a:t>
            </a:r>
            <a:r>
              <a:rPr lang="el-GR" sz="1400" dirty="0">
                <a:latin typeface="+mj-lt"/>
              </a:rPr>
              <a:t>, Γυμνάσιο </a:t>
            </a:r>
            <a:r>
              <a:rPr lang="el-GR" sz="1400" dirty="0" err="1">
                <a:latin typeface="+mj-lt"/>
              </a:rPr>
              <a:t>Λεβιδίου</a:t>
            </a:r>
            <a:r>
              <a:rPr lang="el-GR" sz="1400" dirty="0">
                <a:latin typeface="+mj-lt"/>
              </a:rPr>
              <a:t> Αρκαδίας και Τμήμα Κοινωνικής και Εκπαιδευτικής Πολιτικής Πανεπιστημίου </a:t>
            </a:r>
            <a:r>
              <a:rPr lang="el-GR" sz="1400" dirty="0" smtClean="0">
                <a:latin typeface="+mj-lt"/>
              </a:rPr>
              <a:t>Πελοποννήσου</a:t>
            </a:r>
            <a:endParaRPr lang="el-GR" sz="1400" dirty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Η ανάδυση ενός ανοικτού και ευέλικτου περιβάλλοντος μάθησης στη δια </a:t>
            </a:r>
            <a:r>
              <a:rPr lang="el-GR" sz="1400" b="1" dirty="0" smtClean="0">
                <a:latin typeface="+mj-lt"/>
              </a:rPr>
              <a:t>βίου</a:t>
            </a:r>
            <a:r>
              <a:rPr lang="en-US" sz="1400" b="1" dirty="0" smtClean="0">
                <a:latin typeface="+mj-lt"/>
              </a:rPr>
              <a:t> </a:t>
            </a:r>
            <a:r>
              <a:rPr lang="el-GR" sz="1400" b="1" dirty="0" smtClean="0">
                <a:latin typeface="+mj-lt"/>
              </a:rPr>
              <a:t>επαγγελματική </a:t>
            </a:r>
            <a:r>
              <a:rPr lang="el-GR" sz="1400" b="1" dirty="0">
                <a:latin typeface="+mj-lt"/>
              </a:rPr>
              <a:t>ανάπτυξη των εκπαιδευτικών στην Ελλάδα. Ερμηνεία και αποτύπωση του αναδυόμενου περιβάλλοντος.</a:t>
            </a:r>
            <a:r>
              <a:rPr lang="el-GR" sz="1400" dirty="0">
                <a:latin typeface="+mj-lt"/>
              </a:rPr>
              <a:t> </a:t>
            </a:r>
            <a:endParaRPr lang="en-US" sz="1400" dirty="0" smtClean="0">
              <a:latin typeface="+mj-lt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i="1" dirty="0" smtClean="0">
                <a:latin typeface="+mj-lt"/>
              </a:rPr>
              <a:t>Παπαδοπούλου </a:t>
            </a:r>
            <a:r>
              <a:rPr lang="el-GR" sz="1400" i="1" dirty="0">
                <a:latin typeface="+mj-lt"/>
              </a:rPr>
              <a:t>Μαρία</a:t>
            </a:r>
            <a:r>
              <a:rPr lang="el-GR" sz="1400" dirty="0">
                <a:latin typeface="+mj-lt"/>
              </a:rPr>
              <a:t>, 2</a:t>
            </a:r>
            <a:r>
              <a:rPr lang="el-GR" sz="1400" baseline="30000" dirty="0">
                <a:latin typeface="+mj-lt"/>
              </a:rPr>
              <a:t>ο</a:t>
            </a:r>
            <a:r>
              <a:rPr lang="el-GR" sz="1400" dirty="0">
                <a:latin typeface="+mj-lt"/>
              </a:rPr>
              <a:t> Γυμνάσιο Κιάτου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b="1" dirty="0">
                <a:latin typeface="+mj-lt"/>
              </a:rPr>
              <a:t>Άτυπο Δίκτυο Επιμόρφωσης για την αξιοποίηση εργαλείων  των Τεχνολογιών της Πληροφορίας και Επικοινωνιών στη διδασκαλία. </a:t>
            </a:r>
            <a:r>
              <a:rPr lang="el-GR" sz="1400" i="1" dirty="0" err="1">
                <a:latin typeface="+mj-lt"/>
              </a:rPr>
              <a:t>Λιακοπούλου</a:t>
            </a:r>
            <a:r>
              <a:rPr lang="el-GR" sz="1400" i="1" dirty="0">
                <a:latin typeface="+mj-lt"/>
              </a:rPr>
              <a:t> Ευστρατία</a:t>
            </a:r>
            <a:r>
              <a:rPr lang="el-GR" sz="1400" dirty="0">
                <a:latin typeface="+mj-lt"/>
              </a:rPr>
              <a:t>, Γυμνάσιο </a:t>
            </a:r>
            <a:r>
              <a:rPr lang="el-GR" sz="1400" dirty="0" err="1">
                <a:latin typeface="+mj-lt"/>
              </a:rPr>
              <a:t>Λεβιδίου</a:t>
            </a:r>
            <a:r>
              <a:rPr lang="el-GR" sz="1400" dirty="0">
                <a:latin typeface="+mj-lt"/>
              </a:rPr>
              <a:t> Αρκαδίας και Τμήμα Κοινωνικής και Εκπαιδευτικής Πολιτικής Πανεπιστημίου Πελοποννήσου, </a:t>
            </a:r>
            <a:r>
              <a:rPr lang="el-GR" sz="1400" i="1" dirty="0" err="1">
                <a:latin typeface="+mj-lt"/>
              </a:rPr>
              <a:t>Νταλούκας</a:t>
            </a:r>
            <a:r>
              <a:rPr lang="el-GR" sz="1400" i="1" dirty="0">
                <a:latin typeface="+mj-lt"/>
              </a:rPr>
              <a:t> </a:t>
            </a:r>
            <a:r>
              <a:rPr lang="el-GR" sz="1400" i="1" dirty="0" smtClean="0">
                <a:latin typeface="+mj-lt"/>
              </a:rPr>
              <a:t>Βασίλης</a:t>
            </a:r>
            <a:r>
              <a:rPr lang="en-US" sz="1400" i="1" dirty="0" smtClean="0">
                <a:latin typeface="+mj-lt"/>
              </a:rPr>
              <a:t>,</a:t>
            </a:r>
            <a:r>
              <a:rPr lang="el-GR" sz="1400" dirty="0" smtClean="0">
                <a:latin typeface="+mj-lt"/>
              </a:rPr>
              <a:t> </a:t>
            </a:r>
            <a:r>
              <a:rPr lang="el-GR" sz="1400" dirty="0">
                <a:latin typeface="+mj-lt"/>
              </a:rPr>
              <a:t>Κέντρο Πληροφορικής και Νέων Τεχνολογιών  (</a:t>
            </a:r>
            <a:r>
              <a:rPr lang="el-GR" sz="1400" dirty="0" err="1">
                <a:latin typeface="+mj-lt"/>
              </a:rPr>
              <a:t>ΠΛΗΝΕΤ</a:t>
            </a:r>
            <a:r>
              <a:rPr lang="el-GR" sz="1400" dirty="0">
                <a:latin typeface="+mj-lt"/>
              </a:rPr>
              <a:t>) Αχαΐας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l-GR" sz="1400" dirty="0">
                <a:latin typeface="+mj-lt"/>
              </a:rPr>
              <a:t> 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l-GR" sz="14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188913" y="273050"/>
            <a:ext cx="6335712" cy="8575675"/>
          </a:xfrm>
        </p:spPr>
        <p:txBody>
          <a:bodyPr/>
          <a:lstStyle/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 11.30-12.00 Διάλειμμα-Καφές</a:t>
            </a:r>
            <a:endParaRPr lang="en-US" sz="1400" b="1" smtClean="0"/>
          </a:p>
          <a:p>
            <a:pPr marL="1588" indent="-1588" algn="just" eaLnBrk="1" hangingPunct="1">
              <a:buFont typeface="Wingdings" pitchFamily="2" charset="2"/>
              <a:buNone/>
            </a:pP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12.00-13.30 Συνεδρία 3: Πολιτικές Επιμόρφωσης</a:t>
            </a:r>
            <a:endParaRPr lang="en-US" sz="1400" smtClean="0"/>
          </a:p>
          <a:p>
            <a:pPr marL="1588" indent="-1588" algn="just" eaLnBrk="1" hangingPunct="1">
              <a:buFont typeface="Wingdings" pitchFamily="2" charset="2"/>
              <a:buChar char="Ø"/>
            </a:pPr>
            <a:r>
              <a:rPr lang="en-US" sz="1400" b="1" smtClean="0"/>
              <a:t>   </a:t>
            </a:r>
            <a:r>
              <a:rPr lang="el-GR" sz="1400" b="1" smtClean="0"/>
              <a:t>Συντονιστής</a:t>
            </a:r>
            <a:r>
              <a:rPr lang="el-GR" sz="1400" smtClean="0"/>
              <a:t>:</a:t>
            </a:r>
            <a:r>
              <a:rPr lang="en-US" sz="1400" smtClean="0"/>
              <a:t> </a:t>
            </a:r>
            <a:r>
              <a:rPr lang="el-GR" sz="1400" i="1" smtClean="0"/>
              <a:t>Μπαγάκης</a:t>
            </a:r>
            <a:r>
              <a:rPr lang="en-US" sz="1400" i="1" smtClean="0"/>
              <a:t> </a:t>
            </a:r>
            <a:r>
              <a:rPr lang="el-GR" sz="1400" i="1" smtClean="0"/>
              <a:t>Γιώργος</a:t>
            </a:r>
            <a:r>
              <a:rPr lang="el-GR" sz="1400" smtClean="0"/>
              <a:t>, Τμήμα Κοινωνικής και Εκπαιδευτικής Πολιτικής Πανεπιστημίου Πελοποννήσου</a:t>
            </a:r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Ομάδα εργασίας του ΟΕΠΕΚ για την εισαγωγική επιμόρφωση: διαπιστώσεις, ευρήματα και προτάσεις για την επιμόρφωση. </a:t>
            </a:r>
            <a:endParaRPr lang="en-US" sz="1400" b="1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i="1" smtClean="0"/>
              <a:t>Βαλμάς Φάνης</a:t>
            </a:r>
            <a:r>
              <a:rPr lang="el-GR" sz="1400" smtClean="0"/>
              <a:t>, Γραφείο Σχολικών Συμβούλων Διεύθυνσης Πρωτοβάθμιας Εκπαίδευσης Αχαΐας, </a:t>
            </a:r>
            <a:r>
              <a:rPr lang="el-GR" sz="1400" i="1" smtClean="0"/>
              <a:t>Γεωργιάδου Αγάθη</a:t>
            </a:r>
            <a:r>
              <a:rPr lang="el-GR" sz="1400" smtClean="0"/>
              <a:t>, Γραφείο Σχολικών Συμβούλων Διεύθυνσης Δευτεροβάθμιας Εκπαίδευσης Γ’</a:t>
            </a:r>
            <a:r>
              <a:rPr lang="en-US" sz="1400" smtClean="0"/>
              <a:t> </a:t>
            </a:r>
            <a:r>
              <a:rPr lang="el-GR" sz="1400" smtClean="0"/>
              <a:t>Αθήνας, </a:t>
            </a:r>
            <a:r>
              <a:rPr lang="el-GR" sz="1400" i="1" smtClean="0"/>
              <a:t>Πήλιουρας Παναγιώτης</a:t>
            </a:r>
            <a:r>
              <a:rPr lang="el-GR" sz="1400" smtClean="0"/>
              <a:t>, Γραφείο Σχολικών Συμβούλων Διεύθυνσης Πρωτοβάθμιας Εκπαίδευσης </a:t>
            </a:r>
            <a:r>
              <a:rPr lang="en-US" sz="1400" smtClean="0"/>
              <a:t>A</a:t>
            </a:r>
            <a:r>
              <a:rPr lang="el-GR" sz="1400" smtClean="0"/>
              <a:t>’Αθήνας, </a:t>
            </a:r>
            <a:r>
              <a:rPr lang="el-GR" sz="1400" i="1" smtClean="0"/>
              <a:t>Σαλαγιάννη Μαρία</a:t>
            </a:r>
            <a:r>
              <a:rPr lang="el-GR" sz="1400" smtClean="0"/>
              <a:t>, Γραφείο Σχολικών Συμβούλων Διεύθυνσης Πρωτοβάθμιας Εκπαίδευσης Ανατολικής Αττικής, </a:t>
            </a:r>
            <a:r>
              <a:rPr lang="el-GR" sz="1400" i="1" smtClean="0"/>
              <a:t>Σαλίχος Μιχάλης </a:t>
            </a:r>
            <a:r>
              <a:rPr lang="el-GR" sz="1400" smtClean="0"/>
              <a:t>και </a:t>
            </a:r>
            <a:r>
              <a:rPr lang="el-GR" sz="1400" i="1" smtClean="0"/>
              <a:t>Σκιά Κατερίνα</a:t>
            </a:r>
            <a:r>
              <a:rPr lang="el-GR" sz="1400" smtClean="0"/>
              <a:t>, πρώην σχολικοί σύμβουλοι στο Γραφείο Σχολικών Συμβούλων Διεύθυνσης Δευτεροβάθμιας Εκπαίδευσης Δ’</a:t>
            </a:r>
            <a:r>
              <a:rPr lang="en-US" sz="1400" smtClean="0"/>
              <a:t> </a:t>
            </a:r>
            <a:r>
              <a:rPr lang="el-GR" sz="1400" smtClean="0"/>
              <a:t>Αθήνας</a:t>
            </a:r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n-US" sz="1400" b="1" smtClean="0"/>
              <a:t>Mentoring and Coaching</a:t>
            </a:r>
            <a:r>
              <a:rPr lang="el-GR" sz="1400" b="1" smtClean="0"/>
              <a:t> στο Κολλέγιο Αθηνών και στο Κολλέγιο Ψυχικού. </a:t>
            </a:r>
            <a:r>
              <a:rPr lang="el-GR" sz="1400" i="1" smtClean="0"/>
              <a:t>Τσίγκου Πολυάνθη</a:t>
            </a:r>
            <a:r>
              <a:rPr lang="el-GR" sz="1400" smtClean="0"/>
              <a:t>,</a:t>
            </a:r>
            <a:r>
              <a:rPr lang="el-GR" sz="1400" b="1" smtClean="0"/>
              <a:t> </a:t>
            </a:r>
            <a:r>
              <a:rPr lang="el-GR" sz="1400" smtClean="0"/>
              <a:t>Κολλέγιο Αθηνών</a:t>
            </a:r>
            <a:r>
              <a:rPr lang="en-US" sz="1400" smtClean="0"/>
              <a:t> - </a:t>
            </a:r>
            <a:r>
              <a:rPr lang="el-GR" sz="1400" smtClean="0"/>
              <a:t>Κολλέγιο Ψυχικού, </a:t>
            </a:r>
            <a:r>
              <a:rPr lang="el-GR" sz="1400" i="1" smtClean="0"/>
              <a:t>Γεωργούλη Αικατερίνη-Άννα</a:t>
            </a:r>
            <a:r>
              <a:rPr lang="el-GR" sz="1400" smtClean="0"/>
              <a:t>, Κολλέγιο Αθηνών, </a:t>
            </a:r>
            <a:r>
              <a:rPr lang="el-GR" sz="1400" i="1" smtClean="0"/>
              <a:t>Νικολαΐδου Σωτηρία</a:t>
            </a:r>
            <a:r>
              <a:rPr lang="el-GR" sz="1400" smtClean="0"/>
              <a:t>, Κολλέγιο Αθηνών. </a:t>
            </a:r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Αναζήτηση εθνικής στρατηγικής για πολιτικές επιμόρφωσης. </a:t>
            </a:r>
            <a:endParaRPr lang="en-US" sz="1400" b="1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i="1" smtClean="0"/>
              <a:t>Μπαγάκης</a:t>
            </a:r>
            <a:r>
              <a:rPr lang="en-US" sz="1400" i="1" smtClean="0"/>
              <a:t> </a:t>
            </a:r>
            <a:r>
              <a:rPr lang="el-GR" sz="1400" i="1" smtClean="0"/>
              <a:t>Γιώργος</a:t>
            </a:r>
            <a:r>
              <a:rPr lang="el-GR" sz="1400" smtClean="0"/>
              <a:t>,</a:t>
            </a:r>
            <a:r>
              <a:rPr lang="el-GR" sz="1400" b="1" smtClean="0"/>
              <a:t> </a:t>
            </a:r>
            <a:r>
              <a:rPr lang="el-GR" sz="1400" smtClean="0"/>
              <a:t>Τμήμα Κοινωνικής και Εκπαιδευτικής Πολιτικής Πανεπιστημίου Πελοποννήσου</a:t>
            </a:r>
            <a:r>
              <a:rPr lang="el-GR" sz="1400" b="1" smtClean="0"/>
              <a:t>  </a:t>
            </a: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 </a:t>
            </a: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13.30-14.00 Διάλειμμα-Καφές</a:t>
            </a:r>
            <a:endParaRPr lang="en-US" sz="1400" b="1" smtClean="0"/>
          </a:p>
          <a:p>
            <a:pPr marL="1588" indent="-1588" algn="just" eaLnBrk="1" hangingPunct="1">
              <a:buFont typeface="Wingdings" pitchFamily="2" charset="2"/>
              <a:buNone/>
            </a:pPr>
            <a:endParaRPr lang="en-US" sz="1400" b="1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14.00-16.30 Συνεδρία 4: Θεσμοί επιμόρφωσης  </a:t>
            </a: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Char char="Ø"/>
            </a:pPr>
            <a:r>
              <a:rPr lang="el-GR" sz="1400" b="1" smtClean="0"/>
              <a:t>  Συντονίστρια</a:t>
            </a:r>
            <a:r>
              <a:rPr lang="el-GR" sz="1400" smtClean="0"/>
              <a:t>: </a:t>
            </a:r>
            <a:r>
              <a:rPr lang="el-GR" sz="1400" i="1" smtClean="0"/>
              <a:t>Δεμερτζή Βασιλική</a:t>
            </a:r>
            <a:r>
              <a:rPr lang="el-GR" sz="1400" smtClean="0"/>
              <a:t>, Γραφείο Σχολικών Συμβούλων Διεύθυνσης Δευτεροβάθμιας Εκπαίδευσης Γ</a:t>
            </a:r>
            <a:r>
              <a:rPr lang="en-US" sz="1400" smtClean="0"/>
              <a:t>’ </a:t>
            </a:r>
            <a:r>
              <a:rPr lang="el-GR" sz="1400" smtClean="0"/>
              <a:t>Αθήνας </a:t>
            </a:r>
            <a:r>
              <a:rPr lang="el-GR" sz="1400" b="1" smtClean="0"/>
              <a:t> </a:t>
            </a: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n-US" sz="1400" b="1" smtClean="0"/>
              <a:t>H</a:t>
            </a:r>
            <a:r>
              <a:rPr lang="el-GR" sz="1400" b="1" smtClean="0"/>
              <a:t> συμβολή, η συνεργασία και τα όρια των θεσμών του σχολικού συμβούλου και του θεσμού του υπευθύνου προγραμμάτων σχολικών δραστηριοτήτων (Στρογγυλό τραπέζι)</a:t>
            </a: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i="1" smtClean="0"/>
              <a:t>Καλογεροπούλου Αριστέα</a:t>
            </a:r>
            <a:r>
              <a:rPr lang="el-GR" sz="1400" smtClean="0"/>
              <a:t>,</a:t>
            </a:r>
            <a:r>
              <a:rPr lang="en-US" sz="1400" smtClean="0"/>
              <a:t> </a:t>
            </a:r>
            <a:r>
              <a:rPr lang="el-GR" sz="1400" smtClean="0"/>
              <a:t>Γραφείο Προγραμμάτων Σχολικών Δραστηριοτήτων, Διεύθυνσης Δευτεροβάθμιας Εκπαίδευσης Κορινθίας,</a:t>
            </a:r>
            <a:r>
              <a:rPr lang="en-US" sz="1400" smtClean="0"/>
              <a:t> </a:t>
            </a:r>
            <a:r>
              <a:rPr lang="el-GR" sz="1400" i="1" smtClean="0"/>
              <a:t>Κατσιγιάννης Γιώργος</a:t>
            </a:r>
            <a:r>
              <a:rPr lang="el-GR" sz="1400" smtClean="0"/>
              <a:t>, Γραφείο Σχολικών Συμβούλων Διεύθυνσης Δευτεροβάθμιας Εκπαίδευσης Κορινθίας</a:t>
            </a:r>
            <a:r>
              <a:rPr lang="en-US" sz="1400" smtClean="0"/>
              <a:t>, </a:t>
            </a:r>
            <a:r>
              <a:rPr lang="el-GR" sz="1400" i="1" smtClean="0"/>
              <a:t>Πήλιουρας Παναγιώτης</a:t>
            </a:r>
            <a:r>
              <a:rPr lang="el-GR" sz="1400" smtClean="0"/>
              <a:t>, Γραφείο Σχολικών Συμβούλων Διεύθυνσης Πρωτοβάθμιας Εκπαίδευσης </a:t>
            </a:r>
            <a:r>
              <a:rPr lang="en-US" sz="1400" smtClean="0"/>
              <a:t>A</a:t>
            </a:r>
            <a:r>
              <a:rPr lang="el-GR" sz="1400" smtClean="0"/>
              <a:t>’</a:t>
            </a:r>
            <a:r>
              <a:rPr lang="en-US" sz="1400" smtClean="0"/>
              <a:t> </a:t>
            </a:r>
            <a:r>
              <a:rPr lang="el-GR" sz="1400" smtClean="0"/>
              <a:t>Αθήνας</a:t>
            </a:r>
            <a:r>
              <a:rPr lang="en-US" sz="1400" smtClean="0"/>
              <a:t>, </a:t>
            </a:r>
            <a:r>
              <a:rPr lang="el-GR" sz="1400" i="1" smtClean="0"/>
              <a:t>Σιαφαρίκα Ευαγγελία</a:t>
            </a:r>
            <a:r>
              <a:rPr lang="el-GR" sz="1400" smtClean="0"/>
              <a:t>, Γραφείο Προγραμμάτων Σχολικών Δραστηριοτήτων Διεύθυνσης Πρωτοβάθμιας Εκπαίδευσης Β’</a:t>
            </a:r>
            <a:r>
              <a:rPr lang="en-US" sz="1400" smtClean="0"/>
              <a:t> </a:t>
            </a:r>
            <a:r>
              <a:rPr lang="el-GR" sz="1400" smtClean="0"/>
              <a:t>Αθήνας</a:t>
            </a:r>
          </a:p>
          <a:p>
            <a:pPr marL="1588" indent="-1588" algn="just" eaLnBrk="1" hangingPunct="1">
              <a:buFont typeface="Wingdings" pitchFamily="2" charset="2"/>
              <a:buNone/>
            </a:pPr>
            <a:r>
              <a:rPr lang="el-GR" sz="1400" b="1" smtClean="0"/>
              <a:t> </a:t>
            </a:r>
            <a:endParaRPr lang="el-GR" sz="1400" smtClean="0"/>
          </a:p>
          <a:p>
            <a:pPr marL="1588" indent="-1588" algn="just" eaLnBrk="1" hangingPunct="1">
              <a:buFont typeface="Wingdings" pitchFamily="2" charset="2"/>
              <a:buNone/>
            </a:pPr>
            <a:endParaRPr lang="el-GR" sz="14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260350" y="273050"/>
            <a:ext cx="6254750" cy="8575675"/>
          </a:xfrm>
        </p:spPr>
        <p:txBody>
          <a:bodyPr/>
          <a:lstStyle/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Συνθετικές σκέψεις-κλείσιμο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400" smtClean="0"/>
              <a:t>   </a:t>
            </a:r>
            <a:r>
              <a:rPr lang="el-GR" sz="1400" i="1" smtClean="0"/>
              <a:t>Δεμερτζή Βασιλική</a:t>
            </a:r>
            <a:r>
              <a:rPr lang="el-GR" sz="1400" smtClean="0"/>
              <a:t>, Γραφείο Σχολικών Συμβούλων Διεύθυνσης Δευτεροβάθμιας Εκπαίδευσης Γ’</a:t>
            </a:r>
            <a:r>
              <a:rPr lang="en-US" sz="1400" smtClean="0"/>
              <a:t> </a:t>
            </a:r>
            <a:r>
              <a:rPr lang="el-GR" sz="1400" smtClean="0"/>
              <a:t>Αθήνας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400" smtClean="0"/>
              <a:t>   </a:t>
            </a:r>
            <a:r>
              <a:rPr lang="el-GR" sz="1400" i="1" smtClean="0"/>
              <a:t>Μπαγάκης Γιώργος</a:t>
            </a:r>
            <a:r>
              <a:rPr lang="el-GR" sz="1400" smtClean="0"/>
              <a:t>, Τμήμα Κοινωνικής και Εκπαιδευτικής Πολιτικής Πανεπιστημίου Πελοποννήσου</a:t>
            </a:r>
            <a:r>
              <a:rPr lang="el-GR" sz="1400" b="1" smtClean="0"/>
              <a:t>           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Συντονιστής της ημερίδας </a:t>
            </a:r>
            <a:endParaRPr lang="en-US" sz="1400" b="1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Μπαγάκης Γιώργος</a:t>
            </a:r>
            <a:r>
              <a:rPr lang="el-GR" sz="1400" smtClean="0"/>
              <a:t>, Τμήμα Κοινωνικής και Εκπαιδευτικής Πολιτικής Πανεπιστημίου Πελοποννήσου</a:t>
            </a:r>
            <a:r>
              <a:rPr lang="el-GR" sz="1400" b="1" smtClean="0"/>
              <a:t> </a:t>
            </a:r>
            <a:r>
              <a:rPr lang="en-US" sz="1400" smtClean="0"/>
              <a:t>(</a:t>
            </a:r>
            <a:r>
              <a:rPr lang="en-US" sz="1400" smtClean="0">
                <a:hlinkClick r:id="rId2"/>
              </a:rPr>
              <a:t>gbag@otenet.gr</a:t>
            </a:r>
            <a:r>
              <a:rPr lang="en-US" sz="1400" smtClean="0"/>
              <a:t>)</a:t>
            </a:r>
            <a:r>
              <a:rPr lang="el-GR" sz="1400" b="1" smtClean="0"/>
              <a:t>       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Συμβουλευτική ομάδα </a:t>
            </a:r>
            <a:endParaRPr lang="en-US" sz="1400" b="1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Δεμερτζή Βασιλική</a:t>
            </a:r>
            <a:r>
              <a:rPr lang="el-GR" sz="1400" smtClean="0"/>
              <a:t>, Γραφείο Σχολικών Συμβούλων Διεύθυνσης Δευτεροβάθμιας Εκπαίδευσης Γ’</a:t>
            </a:r>
            <a:r>
              <a:rPr lang="en-US" sz="1400" smtClean="0"/>
              <a:t> </a:t>
            </a:r>
            <a:r>
              <a:rPr lang="el-GR" sz="1400" smtClean="0"/>
              <a:t>Αθήνας,</a:t>
            </a:r>
            <a:endParaRPr lang="en-US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Κατσιγιάννης Γιώργος</a:t>
            </a:r>
            <a:r>
              <a:rPr lang="el-GR" sz="1400" smtClean="0"/>
              <a:t>, Γραφείο Σχολικών Συμβούλων Διεύθυνσης Δευτεροβάθμιας Εκπαίδευσης Κορινθίας,</a:t>
            </a:r>
            <a:endParaRPr lang="en-US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Παπαδοπούλου Μαρία</a:t>
            </a:r>
            <a:r>
              <a:rPr lang="el-GR" sz="1400" smtClean="0"/>
              <a:t>, 2</a:t>
            </a:r>
            <a:r>
              <a:rPr lang="el-GR" sz="1400" baseline="30000" smtClean="0"/>
              <a:t>ο</a:t>
            </a:r>
            <a:r>
              <a:rPr lang="el-GR" sz="1400" smtClean="0"/>
              <a:t> Γυμνάσιο Κιάτου,</a:t>
            </a:r>
            <a:endParaRPr lang="en-US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Τζιμογιάννης Θανάσης</a:t>
            </a:r>
            <a:r>
              <a:rPr lang="el-GR" sz="1400" smtClean="0"/>
              <a:t>, Τμήμα Κοινωνικής και Εκπαιδευτικής Πολιτικής Πανεπιστημίου Πελοποννήσου</a:t>
            </a:r>
            <a:r>
              <a:rPr lang="el-GR" sz="1400" b="1" smtClean="0"/>
              <a:t> 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 </a:t>
            </a:r>
            <a:endParaRPr lang="el-GR" sz="1400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Εγγραφή </a:t>
            </a:r>
            <a:endParaRPr lang="en-US" sz="1400" b="1" smtClean="0"/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Η συμμετοχή στην ημερίδα είναι 5 ευρώ και καταβάλλεται το Σάββατο 22 Φεβρουαρίου. Τηρείται </a:t>
            </a:r>
            <a:r>
              <a:rPr lang="el-GR" sz="1400" b="1" smtClean="0"/>
              <a:t>σειρά προτεραιότητας</a:t>
            </a:r>
            <a:r>
              <a:rPr lang="el-GR" sz="1400" smtClean="0"/>
              <a:t> ως προς τους συμμετέχοντες. Η εγγραφή πραγματοποιείται με την αποστολή με </a:t>
            </a:r>
            <a:r>
              <a:rPr lang="en-US" sz="1400" smtClean="0"/>
              <a:t>e</a:t>
            </a:r>
            <a:r>
              <a:rPr lang="el-GR" sz="1400" smtClean="0"/>
              <a:t>-</a:t>
            </a:r>
            <a:r>
              <a:rPr lang="en-US" sz="1400" smtClean="0"/>
              <a:t>mail</a:t>
            </a:r>
            <a:r>
              <a:rPr lang="el-GR" sz="1400" smtClean="0"/>
              <a:t> ονόματος, ιδιότητας, φορέα και τηλεφώνου επικοινωνίας στη γραμματεία της ημερίδας (</a:t>
            </a:r>
            <a:r>
              <a:rPr lang="en-US" sz="1400" u="sng" smtClean="0">
                <a:solidFill>
                  <a:srgbClr val="002060"/>
                </a:solidFill>
                <a:hlinkClick r:id="rId3"/>
              </a:rPr>
              <a:t>nezi</a:t>
            </a:r>
            <a:r>
              <a:rPr lang="el-GR" sz="1400" u="sng" smtClean="0">
                <a:solidFill>
                  <a:srgbClr val="002060"/>
                </a:solidFill>
                <a:hlinkClick r:id="rId3"/>
              </a:rPr>
              <a:t>@</a:t>
            </a:r>
            <a:r>
              <a:rPr lang="en-US" sz="1400" u="sng" smtClean="0">
                <a:solidFill>
                  <a:srgbClr val="002060"/>
                </a:solidFill>
                <a:hlinkClick r:id="rId3"/>
              </a:rPr>
              <a:t>uop</a:t>
            </a:r>
            <a:r>
              <a:rPr lang="el-GR" sz="1400" u="sng" smtClean="0">
                <a:solidFill>
                  <a:srgbClr val="002060"/>
                </a:solidFill>
                <a:hlinkClick r:id="rId3"/>
              </a:rPr>
              <a:t>.</a:t>
            </a:r>
            <a:r>
              <a:rPr lang="en-US" sz="1400" u="sng" smtClean="0">
                <a:solidFill>
                  <a:srgbClr val="002060"/>
                </a:solidFill>
                <a:hlinkClick r:id="rId3"/>
              </a:rPr>
              <a:t>gr</a:t>
            </a:r>
            <a:r>
              <a:rPr lang="el-GR" sz="1400" smtClean="0">
                <a:solidFill>
                  <a:srgbClr val="002060"/>
                </a:solidFill>
              </a:rPr>
              <a:t>)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b="1" smtClean="0"/>
              <a:t>Πληροφορίες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i="1" smtClean="0"/>
              <a:t>Νέζη Φωτεινή</a:t>
            </a:r>
            <a:r>
              <a:rPr lang="el-GR" sz="1400" smtClean="0"/>
              <a:t>, Τμήμα Κοινωνικής και Εκπαιδευτικής Πολιτικής Πανεπιστημίου Πελοποννήσου 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Δαμασκηνού και Κολοκοτρώνη, 20100 Κόρινθος. Τηλέφωνο: 27410-74993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1400" smtClean="0"/>
              <a:t>e</a:t>
            </a:r>
            <a:r>
              <a:rPr lang="el-GR" sz="1400" smtClean="0"/>
              <a:t>-</a:t>
            </a:r>
            <a:r>
              <a:rPr lang="fr-FR" sz="1400" smtClean="0"/>
              <a:t>mail</a:t>
            </a:r>
            <a:r>
              <a:rPr lang="el-GR" sz="1400" smtClean="0"/>
              <a:t>: </a:t>
            </a:r>
            <a:r>
              <a:rPr lang="fr-FR" sz="1400" u="sng" smtClean="0">
                <a:hlinkClick r:id="rId3"/>
              </a:rPr>
              <a:t>nezi</a:t>
            </a:r>
            <a:r>
              <a:rPr lang="el-GR" sz="1400" u="sng" smtClean="0">
                <a:hlinkClick r:id="rId3"/>
              </a:rPr>
              <a:t>@</a:t>
            </a:r>
            <a:r>
              <a:rPr lang="fr-FR" sz="1400" u="sng" smtClean="0">
                <a:hlinkClick r:id="rId3"/>
              </a:rPr>
              <a:t>uop</a:t>
            </a:r>
            <a:r>
              <a:rPr lang="el-GR" sz="1400" u="sng" smtClean="0">
                <a:hlinkClick r:id="rId3"/>
              </a:rPr>
              <a:t>.</a:t>
            </a:r>
            <a:r>
              <a:rPr lang="fr-FR" sz="1400" u="sng" smtClean="0">
                <a:hlinkClick r:id="rId3"/>
              </a:rPr>
              <a:t>gr</a:t>
            </a:r>
            <a:r>
              <a:rPr lang="fr-FR" sz="1400" smtClean="0"/>
              <a:t> </a:t>
            </a:r>
          </a:p>
          <a:p>
            <a:pPr marL="1588" indent="-15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600" smtClean="0"/>
              <a:t>Ιστοσελίδα</a:t>
            </a:r>
            <a:r>
              <a:rPr lang="en-US" sz="1600" smtClean="0"/>
              <a:t>:</a:t>
            </a:r>
            <a:r>
              <a:rPr lang="el-GR" sz="1400" smtClean="0">
                <a:hlinkClick r:id="rId4" tooltip="blocked::http://goo.gl/ZULc53"/>
              </a:rPr>
              <a:t>http://goo.gl/ZULc53</a:t>
            </a:r>
            <a:r>
              <a:rPr lang="el-GR" sz="1400" smtClean="0"/>
              <a:t/>
            </a:r>
            <a:br>
              <a:rPr lang="el-GR" sz="1400" smtClean="0"/>
            </a:br>
            <a:r>
              <a:rPr lang="el-GR" sz="1400" smtClean="0"/>
              <a:t> 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sz="1400" smtClean="0"/>
              <a:t> </a:t>
            </a:r>
          </a:p>
          <a:p>
            <a:pPr marL="1588" indent="-1588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1400" b="1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Προεξοχή">
  <a:themeElements>
    <a:clrScheme name="Προσαρμοσμένος 5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002060"/>
      </a:hlink>
      <a:folHlink>
        <a:srgbClr val="903638"/>
      </a:folHlink>
    </a:clrScheme>
    <a:fontScheme name="Προεξοχή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Προεξοχή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Προσαρμοσμένος 5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002060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</TotalTime>
  <Words>582</Words>
  <Application>Microsoft Office PowerPoint</Application>
  <PresentationFormat>Α4 (210x297 χιλ.)</PresentationFormat>
  <Paragraphs>61</Paragraphs>
  <Slides>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Πρότυπο σχεδίασης</vt:lpstr>
      </vt:variant>
      <vt:variant>
        <vt:i4>7</vt:i4>
      </vt:variant>
      <vt:variant>
        <vt:lpstr>Τίτλοι διαφανειών</vt:lpstr>
      </vt:variant>
      <vt:variant>
        <vt:i4>4</vt:i4>
      </vt:variant>
    </vt:vector>
  </HeadingPairs>
  <TitlesOfParts>
    <vt:vector size="16" baseType="lpstr">
      <vt:lpstr>Arial</vt:lpstr>
      <vt:lpstr>Century Schoolbook</vt:lpstr>
      <vt:lpstr>Wingdings</vt:lpstr>
      <vt:lpstr>Wingdings 2</vt:lpstr>
      <vt:lpstr>Calibri</vt:lpstr>
      <vt:lpstr>Προεξοχή</vt:lpstr>
      <vt:lpstr>Προεξοχή</vt:lpstr>
      <vt:lpstr>Προεξοχή</vt:lpstr>
      <vt:lpstr>Προεξοχή</vt:lpstr>
      <vt:lpstr>Προεξοχή</vt:lpstr>
      <vt:lpstr>Προεξοχή</vt:lpstr>
      <vt:lpstr>Προεξοχή</vt:lpstr>
      <vt:lpstr>  ΗΜΕΡΙΔΑ     ΔΙΕΡΕΥΝΗΣΗ ΤΩΝ ΔΥΝΑΤΟΤΗΤΩΝ ΕΠΙΜΟΡΦΩΣΗΣ ΤΩΝ ΕΚΠΑΙΔΕΥΤΙΚΩΝ ΣΗΜΕΡΑ ΣΤΗ ΧΩΡΑ ΜΑΣ </vt:lpstr>
      <vt:lpstr>Διαφάνεια 2</vt:lpstr>
      <vt:lpstr>Διαφάνεια 3</vt:lpstr>
      <vt:lpstr>Διαφάνεια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ΗΜΕΡΙΔΑ     ΔΙΕΡΕΥΝΗΣΗ ΤΩΝ ΔΥΝΑΤΟΤΗΤΩΝ ΕΠΙΜΟΡΦΩΣΗΣ ΤΩΝ ΕΚΠΑΙΔΕΥΤΙΚΩΝ ΣΗΜΕΡΑ ΣΤΗ ΧΩΡΑ ΜΑΣ</dc:title>
  <dc:creator>user</dc:creator>
  <cp:lastModifiedBy>Name</cp:lastModifiedBy>
  <cp:revision>13</cp:revision>
  <dcterms:created xsi:type="dcterms:W3CDTF">2014-01-22T06:23:50Z</dcterms:created>
  <dcterms:modified xsi:type="dcterms:W3CDTF">2014-01-24T01:46:50Z</dcterms:modified>
</cp:coreProperties>
</file>