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66" r:id="rId3"/>
    <p:sldId id="267" r:id="rId4"/>
    <p:sldId id="269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2AA491-E4D9-43CD-B291-62418DF26333}" type="doc">
      <dgm:prSet loTypeId="urn:microsoft.com/office/officeart/2005/8/layout/cycle1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l-GR"/>
        </a:p>
      </dgm:t>
    </dgm:pt>
    <dgm:pt modelId="{CFF7FB02-52A6-4796-AACD-A8395880F316}">
      <dgm:prSet phldrT="[Κείμενο]" custT="1"/>
      <dgm:spPr/>
      <dgm:t>
        <a:bodyPr/>
        <a:lstStyle/>
        <a:p>
          <a:r>
            <a:rPr lang="el-GR" sz="1300" dirty="0" smtClean="0">
              <a:effectLst/>
              <a:latin typeface="+mn-lt"/>
            </a:rPr>
            <a:t> </a:t>
          </a:r>
          <a:r>
            <a:rPr lang="el-GR" sz="1310" b="1" baseline="0" dirty="0" smtClean="0">
              <a:effectLst/>
              <a:latin typeface="+mn-lt"/>
            </a:rPr>
            <a:t>ΣΤΑΔΙΟ ΚΡΙΤΙΚΟΥ ΣΤΟΧΑΣΜΟΥ – ΑΥΤΕΠΙΓΝΩΣΗΣ &amp; ΚΡΙΤΙΚΗΣ ΑΥΤΟΔΙΕΡΕΥΝΗΣΗΣ</a:t>
          </a:r>
        </a:p>
        <a:p>
          <a:endParaRPr lang="el-GR" sz="1600" b="1" dirty="0"/>
        </a:p>
      </dgm:t>
    </dgm:pt>
    <dgm:pt modelId="{EFF8582D-06A6-4582-8A26-CEE64F4E3A74}" type="parTrans" cxnId="{861E62B2-E8D2-481E-BC4F-BE62F9309B5C}">
      <dgm:prSet/>
      <dgm:spPr/>
      <dgm:t>
        <a:bodyPr/>
        <a:lstStyle/>
        <a:p>
          <a:endParaRPr lang="el-GR"/>
        </a:p>
      </dgm:t>
    </dgm:pt>
    <dgm:pt modelId="{34788E43-13E7-486D-8448-B51F94A9DFC4}" type="sibTrans" cxnId="{861E62B2-E8D2-481E-BC4F-BE62F9309B5C}">
      <dgm:prSet/>
      <dgm:spPr/>
      <dgm:t>
        <a:bodyPr/>
        <a:lstStyle/>
        <a:p>
          <a:endParaRPr lang="el-GR"/>
        </a:p>
      </dgm:t>
    </dgm:pt>
    <dgm:pt modelId="{2722EAA5-F28B-4CC2-BFC7-7C7467A633CF}">
      <dgm:prSet phldrT="[Κείμενο]" custT="1"/>
      <dgm:spPr/>
      <dgm:t>
        <a:bodyPr/>
        <a:lstStyle/>
        <a:p>
          <a:r>
            <a:rPr lang="el-GR" sz="1400" b="1" dirty="0" smtClean="0">
              <a:effectLst/>
              <a:latin typeface="+mn-lt"/>
            </a:rPr>
            <a:t>ΣΤΑΔΙΟ ΚΡΙΤΙΚΟΥ ΑΝΑΣΤΟΧΑΣΜΟΥ ΓΙΑ ΤΟΥΣ ΜΑΘΗΤΕΣ, ΤΟ Π.Σ., ΤΑ  Σ.Ε. &amp; ΤΟΥΣ ΣΤΟΧΟΥΣ</a:t>
          </a:r>
        </a:p>
        <a:p>
          <a:endParaRPr lang="el-GR" sz="1600" b="1" dirty="0"/>
        </a:p>
      </dgm:t>
    </dgm:pt>
    <dgm:pt modelId="{42F8C422-2A0B-4F18-9BF7-C50D30E0FB95}" type="parTrans" cxnId="{BB50B212-BAEF-4F45-922B-DFE4DF579976}">
      <dgm:prSet/>
      <dgm:spPr/>
      <dgm:t>
        <a:bodyPr/>
        <a:lstStyle/>
        <a:p>
          <a:endParaRPr lang="el-GR"/>
        </a:p>
      </dgm:t>
    </dgm:pt>
    <dgm:pt modelId="{E0324979-75A1-475C-A4F4-2EE1AC52F30F}" type="sibTrans" cxnId="{BB50B212-BAEF-4F45-922B-DFE4DF579976}">
      <dgm:prSet/>
      <dgm:spPr/>
      <dgm:t>
        <a:bodyPr/>
        <a:lstStyle/>
        <a:p>
          <a:endParaRPr lang="el-GR"/>
        </a:p>
      </dgm:t>
    </dgm:pt>
    <dgm:pt modelId="{41F678FB-E1F2-4403-B360-02564E78C122}">
      <dgm:prSet phldrT="[Κείμενο]" custT="1"/>
      <dgm:spPr/>
      <dgm:t>
        <a:bodyPr/>
        <a:lstStyle/>
        <a:p>
          <a:r>
            <a:rPr lang="el-GR" sz="1600" b="1" baseline="0" dirty="0" smtClean="0">
              <a:effectLst/>
              <a:latin typeface="+mn-lt"/>
            </a:rPr>
            <a:t>ΣΤΑΔΙΟ ΚΡΙΤΙΚΗΣ ΜΕΘΟΔΕΥΣΗΣ ΤΟΥ ΔΙΔΑΚΤΙΚΟΥ ΕΡΓΟΥ</a:t>
          </a:r>
          <a:r>
            <a:rPr lang="el-GR" sz="1600" b="1" dirty="0" smtClean="0">
              <a:effectLst/>
              <a:latin typeface="+mn-lt"/>
            </a:rPr>
            <a:t/>
          </a:r>
          <a:br>
            <a:rPr lang="el-GR" sz="1600" b="1" dirty="0" smtClean="0">
              <a:effectLst/>
              <a:latin typeface="+mn-lt"/>
            </a:rPr>
          </a:br>
          <a:endParaRPr lang="el-GR" sz="1800" b="1" dirty="0"/>
        </a:p>
      </dgm:t>
    </dgm:pt>
    <dgm:pt modelId="{F5F537D3-7C04-4B9F-9F87-554C8AA77092}" type="parTrans" cxnId="{64BD6EF5-4027-4882-B378-FBD23C1991F0}">
      <dgm:prSet/>
      <dgm:spPr/>
      <dgm:t>
        <a:bodyPr/>
        <a:lstStyle/>
        <a:p>
          <a:endParaRPr lang="el-GR"/>
        </a:p>
      </dgm:t>
    </dgm:pt>
    <dgm:pt modelId="{C211BA72-51D9-413A-B238-55F6BB324F97}" type="sibTrans" cxnId="{64BD6EF5-4027-4882-B378-FBD23C1991F0}">
      <dgm:prSet/>
      <dgm:spPr/>
      <dgm:t>
        <a:bodyPr/>
        <a:lstStyle/>
        <a:p>
          <a:endParaRPr lang="el-GR"/>
        </a:p>
      </dgm:t>
    </dgm:pt>
    <dgm:pt modelId="{FBC2032A-F3D9-4E07-82E2-3C273B7552A6}">
      <dgm:prSet phldrT="[Κείμενο]" custT="1"/>
      <dgm:spPr/>
      <dgm:t>
        <a:bodyPr/>
        <a:lstStyle/>
        <a:p>
          <a:r>
            <a:rPr lang="el-GR" sz="1800" b="1" smtClean="0">
              <a:effectLst/>
              <a:latin typeface="+mn-lt"/>
            </a:rPr>
            <a:t>ΣΤΑΔΙΟ ΚΡΙΤΙΚΗΣ ΑΠΟΤΙΜΗΣΗΣ</a:t>
          </a:r>
        </a:p>
        <a:p>
          <a:endParaRPr lang="el-GR" sz="1800" b="1" dirty="0" smtClean="0">
            <a:effectLst/>
            <a:latin typeface="+mn-lt"/>
          </a:endParaRPr>
        </a:p>
      </dgm:t>
    </dgm:pt>
    <dgm:pt modelId="{74047948-4E59-448B-80D7-CE05FCA334EC}" type="parTrans" cxnId="{2F30B11B-FCD0-4D01-BB0B-0DC286C34935}">
      <dgm:prSet/>
      <dgm:spPr/>
      <dgm:t>
        <a:bodyPr/>
        <a:lstStyle/>
        <a:p>
          <a:endParaRPr lang="el-GR"/>
        </a:p>
      </dgm:t>
    </dgm:pt>
    <dgm:pt modelId="{3C015F8E-C92C-4CD7-B729-083F9608D785}" type="sibTrans" cxnId="{2F30B11B-FCD0-4D01-BB0B-0DC286C34935}">
      <dgm:prSet/>
      <dgm:spPr/>
      <dgm:t>
        <a:bodyPr/>
        <a:lstStyle/>
        <a:p>
          <a:endParaRPr lang="el-GR"/>
        </a:p>
      </dgm:t>
    </dgm:pt>
    <dgm:pt modelId="{3FD3CDE7-11ED-4235-A68B-8212508F9E45}">
      <dgm:prSet phldrT="[Κείμενο]" custT="1"/>
      <dgm:spPr/>
      <dgm:t>
        <a:bodyPr/>
        <a:lstStyle/>
        <a:p>
          <a:r>
            <a:rPr lang="el-GR" sz="1400" b="1" baseline="0" dirty="0" smtClean="0">
              <a:effectLst/>
              <a:latin typeface="+mn-lt"/>
            </a:rPr>
            <a:t>ΣΤΑΔΙΟ ΛΗΨΗΣ ΑΠΟΦΑΣΕΩΝ &amp; ΣΤΟΧΑΣΜΟΥ ΓΙΑ ΣΧΕΔΙΑΣΜΟ ΜΑΘΗΜΑΤΟΣ &amp; ΔΗΜΙΟΥΡΓΙΑ ΠΕΡΙΒΑΛΛΟΝΤΟΣ ΜΑΘΗΣΗΣ</a:t>
          </a:r>
        </a:p>
        <a:p>
          <a:r>
            <a:rPr lang="el-GR" sz="1600" b="1" dirty="0" smtClean="0">
              <a:effectLst/>
              <a:latin typeface="+mn-lt"/>
            </a:rPr>
            <a:t> </a:t>
          </a:r>
          <a:endParaRPr lang="el-GR" sz="1600" b="1" dirty="0"/>
        </a:p>
      </dgm:t>
    </dgm:pt>
    <dgm:pt modelId="{DA1E8C16-C618-4CC1-BC9A-AAB686E8CDDF}" type="sibTrans" cxnId="{B5516274-94B1-456F-A69C-556AC92EE886}">
      <dgm:prSet/>
      <dgm:spPr/>
      <dgm:t>
        <a:bodyPr/>
        <a:lstStyle/>
        <a:p>
          <a:endParaRPr lang="el-GR"/>
        </a:p>
      </dgm:t>
    </dgm:pt>
    <dgm:pt modelId="{09A4FBC0-AD0C-4C2D-B01E-6B37DEF42D0B}" type="parTrans" cxnId="{B5516274-94B1-456F-A69C-556AC92EE886}">
      <dgm:prSet/>
      <dgm:spPr/>
      <dgm:t>
        <a:bodyPr/>
        <a:lstStyle/>
        <a:p>
          <a:endParaRPr lang="el-GR"/>
        </a:p>
      </dgm:t>
    </dgm:pt>
    <dgm:pt modelId="{FF0402A1-579F-406F-A811-A626F35F7373}" type="pres">
      <dgm:prSet presAssocID="{302AA491-E4D9-43CD-B291-62418DF2633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DD1D3791-B5F2-433A-BD61-3AC596EC2A71}" type="pres">
      <dgm:prSet presAssocID="{CFF7FB02-52A6-4796-AACD-A8395880F316}" presName="dummy" presStyleCnt="0"/>
      <dgm:spPr/>
      <dgm:t>
        <a:bodyPr/>
        <a:lstStyle/>
        <a:p>
          <a:endParaRPr lang="el-GR"/>
        </a:p>
      </dgm:t>
    </dgm:pt>
    <dgm:pt modelId="{47863542-3F0C-4AF1-9740-3A29A706C025}" type="pres">
      <dgm:prSet presAssocID="{CFF7FB02-52A6-4796-AACD-A8395880F316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D22F5DE-73A7-40B3-8CCC-11D4431EA605}" type="pres">
      <dgm:prSet presAssocID="{34788E43-13E7-486D-8448-B51F94A9DFC4}" presName="sibTrans" presStyleLbl="node1" presStyleIdx="0" presStyleCnt="5" custLinFactNeighborX="-324" custLinFactNeighborY="-3764"/>
      <dgm:spPr/>
      <dgm:t>
        <a:bodyPr/>
        <a:lstStyle/>
        <a:p>
          <a:endParaRPr lang="el-GR"/>
        </a:p>
      </dgm:t>
    </dgm:pt>
    <dgm:pt modelId="{1B409366-A8A1-44CE-BF69-F02651264879}" type="pres">
      <dgm:prSet presAssocID="{2722EAA5-F28B-4CC2-BFC7-7C7467A633CF}" presName="dummy" presStyleCnt="0"/>
      <dgm:spPr/>
      <dgm:t>
        <a:bodyPr/>
        <a:lstStyle/>
        <a:p>
          <a:endParaRPr lang="el-GR"/>
        </a:p>
      </dgm:t>
    </dgm:pt>
    <dgm:pt modelId="{E265B25A-9433-4340-AED6-D0EA019AEA03}" type="pres">
      <dgm:prSet presAssocID="{2722EAA5-F28B-4CC2-BFC7-7C7467A633CF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A762D04-A342-4D01-B74D-AE55149B3618}" type="pres">
      <dgm:prSet presAssocID="{E0324979-75A1-475C-A4F4-2EE1AC52F30F}" presName="sibTrans" presStyleLbl="node1" presStyleIdx="1" presStyleCnt="5"/>
      <dgm:spPr/>
      <dgm:t>
        <a:bodyPr/>
        <a:lstStyle/>
        <a:p>
          <a:endParaRPr lang="el-GR"/>
        </a:p>
      </dgm:t>
    </dgm:pt>
    <dgm:pt modelId="{85B7AE2F-27EF-44A7-9252-8F5A7CFE5EC4}" type="pres">
      <dgm:prSet presAssocID="{3FD3CDE7-11ED-4235-A68B-8212508F9E45}" presName="dummy" presStyleCnt="0"/>
      <dgm:spPr/>
      <dgm:t>
        <a:bodyPr/>
        <a:lstStyle/>
        <a:p>
          <a:endParaRPr lang="el-GR"/>
        </a:p>
      </dgm:t>
    </dgm:pt>
    <dgm:pt modelId="{E55E2BD5-1F3C-4298-A12D-6804EEAC3755}" type="pres">
      <dgm:prSet presAssocID="{3FD3CDE7-11ED-4235-A68B-8212508F9E4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47E638A-675E-4D2D-8151-9C8FD92ACB9E}" type="pres">
      <dgm:prSet presAssocID="{DA1E8C16-C618-4CC1-BC9A-AAB686E8CDDF}" presName="sibTrans" presStyleLbl="node1" presStyleIdx="2" presStyleCnt="5"/>
      <dgm:spPr/>
      <dgm:t>
        <a:bodyPr/>
        <a:lstStyle/>
        <a:p>
          <a:endParaRPr lang="el-GR"/>
        </a:p>
      </dgm:t>
    </dgm:pt>
    <dgm:pt modelId="{40B9E6A3-F0C2-464D-B24A-32B7073BDAB7}" type="pres">
      <dgm:prSet presAssocID="{41F678FB-E1F2-4403-B360-02564E78C122}" presName="dummy" presStyleCnt="0"/>
      <dgm:spPr/>
      <dgm:t>
        <a:bodyPr/>
        <a:lstStyle/>
        <a:p>
          <a:endParaRPr lang="el-GR"/>
        </a:p>
      </dgm:t>
    </dgm:pt>
    <dgm:pt modelId="{0DBD8B65-15AC-4C82-8505-A99A044E1B0E}" type="pres">
      <dgm:prSet presAssocID="{41F678FB-E1F2-4403-B360-02564E78C122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3728040-6C50-434D-A82A-679E48AD4371}" type="pres">
      <dgm:prSet presAssocID="{C211BA72-51D9-413A-B238-55F6BB324F97}" presName="sibTrans" presStyleLbl="node1" presStyleIdx="3" presStyleCnt="5" custLinFactNeighborX="935" custLinFactNeighborY="-5023"/>
      <dgm:spPr/>
      <dgm:t>
        <a:bodyPr/>
        <a:lstStyle/>
        <a:p>
          <a:endParaRPr lang="el-GR"/>
        </a:p>
      </dgm:t>
    </dgm:pt>
    <dgm:pt modelId="{1F97EA07-6417-4028-9858-6693F6A9CCF5}" type="pres">
      <dgm:prSet presAssocID="{FBC2032A-F3D9-4E07-82E2-3C273B7552A6}" presName="dummy" presStyleCnt="0"/>
      <dgm:spPr/>
      <dgm:t>
        <a:bodyPr/>
        <a:lstStyle/>
        <a:p>
          <a:endParaRPr lang="el-GR"/>
        </a:p>
      </dgm:t>
    </dgm:pt>
    <dgm:pt modelId="{B4F657B8-44D5-4F31-BEDC-2037C129B9D3}" type="pres">
      <dgm:prSet presAssocID="{FBC2032A-F3D9-4E07-82E2-3C273B7552A6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4473BFB-6CF0-46D1-AC93-C6A470611AE8}" type="pres">
      <dgm:prSet presAssocID="{3C015F8E-C92C-4CD7-B729-083F9608D785}" presName="sibTrans" presStyleLbl="node1" presStyleIdx="4" presStyleCnt="5"/>
      <dgm:spPr/>
      <dgm:t>
        <a:bodyPr/>
        <a:lstStyle/>
        <a:p>
          <a:endParaRPr lang="el-GR"/>
        </a:p>
      </dgm:t>
    </dgm:pt>
  </dgm:ptLst>
  <dgm:cxnLst>
    <dgm:cxn modelId="{B5516274-94B1-456F-A69C-556AC92EE886}" srcId="{302AA491-E4D9-43CD-B291-62418DF26333}" destId="{3FD3CDE7-11ED-4235-A68B-8212508F9E45}" srcOrd="2" destOrd="0" parTransId="{09A4FBC0-AD0C-4C2D-B01E-6B37DEF42D0B}" sibTransId="{DA1E8C16-C618-4CC1-BC9A-AAB686E8CDDF}"/>
    <dgm:cxn modelId="{529502C5-F2F3-424F-9DA5-EB87E209FC5B}" type="presOf" srcId="{41F678FB-E1F2-4403-B360-02564E78C122}" destId="{0DBD8B65-15AC-4C82-8505-A99A044E1B0E}" srcOrd="0" destOrd="0" presId="urn:microsoft.com/office/officeart/2005/8/layout/cycle1"/>
    <dgm:cxn modelId="{2F30B11B-FCD0-4D01-BB0B-0DC286C34935}" srcId="{302AA491-E4D9-43CD-B291-62418DF26333}" destId="{FBC2032A-F3D9-4E07-82E2-3C273B7552A6}" srcOrd="4" destOrd="0" parTransId="{74047948-4E59-448B-80D7-CE05FCA334EC}" sibTransId="{3C015F8E-C92C-4CD7-B729-083F9608D785}"/>
    <dgm:cxn modelId="{6A25E98F-B31E-4399-943A-BE7081E98FD4}" type="presOf" srcId="{302AA491-E4D9-43CD-B291-62418DF26333}" destId="{FF0402A1-579F-406F-A811-A626F35F7373}" srcOrd="0" destOrd="0" presId="urn:microsoft.com/office/officeart/2005/8/layout/cycle1"/>
    <dgm:cxn modelId="{F213F426-9C96-460D-9801-7211E943D765}" type="presOf" srcId="{3FD3CDE7-11ED-4235-A68B-8212508F9E45}" destId="{E55E2BD5-1F3C-4298-A12D-6804EEAC3755}" srcOrd="0" destOrd="0" presId="urn:microsoft.com/office/officeart/2005/8/layout/cycle1"/>
    <dgm:cxn modelId="{1A2DE924-54DE-42A0-BFD1-E893B188DDDD}" type="presOf" srcId="{E0324979-75A1-475C-A4F4-2EE1AC52F30F}" destId="{5A762D04-A342-4D01-B74D-AE55149B3618}" srcOrd="0" destOrd="0" presId="urn:microsoft.com/office/officeart/2005/8/layout/cycle1"/>
    <dgm:cxn modelId="{8036B1E9-C736-48ED-938B-3E983DC69660}" type="presOf" srcId="{FBC2032A-F3D9-4E07-82E2-3C273B7552A6}" destId="{B4F657B8-44D5-4F31-BEDC-2037C129B9D3}" srcOrd="0" destOrd="0" presId="urn:microsoft.com/office/officeart/2005/8/layout/cycle1"/>
    <dgm:cxn modelId="{5EEB470F-A933-4FB5-8442-454D619324FC}" type="presOf" srcId="{3C015F8E-C92C-4CD7-B729-083F9608D785}" destId="{74473BFB-6CF0-46D1-AC93-C6A470611AE8}" srcOrd="0" destOrd="0" presId="urn:microsoft.com/office/officeart/2005/8/layout/cycle1"/>
    <dgm:cxn modelId="{60CF3596-D8CB-4F4F-A34F-1EDA5BC9E270}" type="presOf" srcId="{2722EAA5-F28B-4CC2-BFC7-7C7467A633CF}" destId="{E265B25A-9433-4340-AED6-D0EA019AEA03}" srcOrd="0" destOrd="0" presId="urn:microsoft.com/office/officeart/2005/8/layout/cycle1"/>
    <dgm:cxn modelId="{861E62B2-E8D2-481E-BC4F-BE62F9309B5C}" srcId="{302AA491-E4D9-43CD-B291-62418DF26333}" destId="{CFF7FB02-52A6-4796-AACD-A8395880F316}" srcOrd="0" destOrd="0" parTransId="{EFF8582D-06A6-4582-8A26-CEE64F4E3A74}" sibTransId="{34788E43-13E7-486D-8448-B51F94A9DFC4}"/>
    <dgm:cxn modelId="{DDE0CCB6-E2C3-4302-8B59-7B028EF884D0}" type="presOf" srcId="{DA1E8C16-C618-4CC1-BC9A-AAB686E8CDDF}" destId="{C47E638A-675E-4D2D-8151-9C8FD92ACB9E}" srcOrd="0" destOrd="0" presId="urn:microsoft.com/office/officeart/2005/8/layout/cycle1"/>
    <dgm:cxn modelId="{64BD6EF5-4027-4882-B378-FBD23C1991F0}" srcId="{302AA491-E4D9-43CD-B291-62418DF26333}" destId="{41F678FB-E1F2-4403-B360-02564E78C122}" srcOrd="3" destOrd="0" parTransId="{F5F537D3-7C04-4B9F-9F87-554C8AA77092}" sibTransId="{C211BA72-51D9-413A-B238-55F6BB324F97}"/>
    <dgm:cxn modelId="{7976C4E4-3239-4CA0-99DF-5E807C22B901}" type="presOf" srcId="{C211BA72-51D9-413A-B238-55F6BB324F97}" destId="{73728040-6C50-434D-A82A-679E48AD4371}" srcOrd="0" destOrd="0" presId="urn:microsoft.com/office/officeart/2005/8/layout/cycle1"/>
    <dgm:cxn modelId="{A13593C3-5D4F-45BF-A997-410EB3234830}" type="presOf" srcId="{34788E43-13E7-486D-8448-B51F94A9DFC4}" destId="{1D22F5DE-73A7-40B3-8CCC-11D4431EA605}" srcOrd="0" destOrd="0" presId="urn:microsoft.com/office/officeart/2005/8/layout/cycle1"/>
    <dgm:cxn modelId="{BB50B212-BAEF-4F45-922B-DFE4DF579976}" srcId="{302AA491-E4D9-43CD-B291-62418DF26333}" destId="{2722EAA5-F28B-4CC2-BFC7-7C7467A633CF}" srcOrd="1" destOrd="0" parTransId="{42F8C422-2A0B-4F18-9BF7-C50D30E0FB95}" sibTransId="{E0324979-75A1-475C-A4F4-2EE1AC52F30F}"/>
    <dgm:cxn modelId="{5183A1BB-8287-4D32-85B3-49A7EFAD25B5}" type="presOf" srcId="{CFF7FB02-52A6-4796-AACD-A8395880F316}" destId="{47863542-3F0C-4AF1-9740-3A29A706C025}" srcOrd="0" destOrd="0" presId="urn:microsoft.com/office/officeart/2005/8/layout/cycle1"/>
    <dgm:cxn modelId="{DDCF2EFF-A175-46E5-8640-F71C4852F5F2}" type="presParOf" srcId="{FF0402A1-579F-406F-A811-A626F35F7373}" destId="{DD1D3791-B5F2-433A-BD61-3AC596EC2A71}" srcOrd="0" destOrd="0" presId="urn:microsoft.com/office/officeart/2005/8/layout/cycle1"/>
    <dgm:cxn modelId="{1633196B-AFFC-43F0-8031-319053F7BE91}" type="presParOf" srcId="{FF0402A1-579F-406F-A811-A626F35F7373}" destId="{47863542-3F0C-4AF1-9740-3A29A706C025}" srcOrd="1" destOrd="0" presId="urn:microsoft.com/office/officeart/2005/8/layout/cycle1"/>
    <dgm:cxn modelId="{2D3C2D0D-D808-4A6C-BCD4-E5C53BCBB7F8}" type="presParOf" srcId="{FF0402A1-579F-406F-A811-A626F35F7373}" destId="{1D22F5DE-73A7-40B3-8CCC-11D4431EA605}" srcOrd="2" destOrd="0" presId="urn:microsoft.com/office/officeart/2005/8/layout/cycle1"/>
    <dgm:cxn modelId="{49DFA217-A360-455A-BC40-97C544B56077}" type="presParOf" srcId="{FF0402A1-579F-406F-A811-A626F35F7373}" destId="{1B409366-A8A1-44CE-BF69-F02651264879}" srcOrd="3" destOrd="0" presId="urn:microsoft.com/office/officeart/2005/8/layout/cycle1"/>
    <dgm:cxn modelId="{CBB4FAC2-5A83-4123-87A2-CB4644038F52}" type="presParOf" srcId="{FF0402A1-579F-406F-A811-A626F35F7373}" destId="{E265B25A-9433-4340-AED6-D0EA019AEA03}" srcOrd="4" destOrd="0" presId="urn:microsoft.com/office/officeart/2005/8/layout/cycle1"/>
    <dgm:cxn modelId="{99B06E46-B629-4001-BC4D-E02EACC60568}" type="presParOf" srcId="{FF0402A1-579F-406F-A811-A626F35F7373}" destId="{5A762D04-A342-4D01-B74D-AE55149B3618}" srcOrd="5" destOrd="0" presId="urn:microsoft.com/office/officeart/2005/8/layout/cycle1"/>
    <dgm:cxn modelId="{E1C8C475-F4C0-4214-89E6-E1135B13842A}" type="presParOf" srcId="{FF0402A1-579F-406F-A811-A626F35F7373}" destId="{85B7AE2F-27EF-44A7-9252-8F5A7CFE5EC4}" srcOrd="6" destOrd="0" presId="urn:microsoft.com/office/officeart/2005/8/layout/cycle1"/>
    <dgm:cxn modelId="{120E18CC-7263-4BB3-8727-76442CA337C2}" type="presParOf" srcId="{FF0402A1-579F-406F-A811-A626F35F7373}" destId="{E55E2BD5-1F3C-4298-A12D-6804EEAC3755}" srcOrd="7" destOrd="0" presId="urn:microsoft.com/office/officeart/2005/8/layout/cycle1"/>
    <dgm:cxn modelId="{20242344-9028-42E1-9D2C-CB0E16245559}" type="presParOf" srcId="{FF0402A1-579F-406F-A811-A626F35F7373}" destId="{C47E638A-675E-4D2D-8151-9C8FD92ACB9E}" srcOrd="8" destOrd="0" presId="urn:microsoft.com/office/officeart/2005/8/layout/cycle1"/>
    <dgm:cxn modelId="{018D8764-552A-4487-A87B-4E556ED0BB44}" type="presParOf" srcId="{FF0402A1-579F-406F-A811-A626F35F7373}" destId="{40B9E6A3-F0C2-464D-B24A-32B7073BDAB7}" srcOrd="9" destOrd="0" presId="urn:microsoft.com/office/officeart/2005/8/layout/cycle1"/>
    <dgm:cxn modelId="{0A02C4D2-7BE9-4B46-AB0B-1854BBC4AC9F}" type="presParOf" srcId="{FF0402A1-579F-406F-A811-A626F35F7373}" destId="{0DBD8B65-15AC-4C82-8505-A99A044E1B0E}" srcOrd="10" destOrd="0" presId="urn:microsoft.com/office/officeart/2005/8/layout/cycle1"/>
    <dgm:cxn modelId="{687673E8-B9A6-43B1-B596-D30D2EF15853}" type="presParOf" srcId="{FF0402A1-579F-406F-A811-A626F35F7373}" destId="{73728040-6C50-434D-A82A-679E48AD4371}" srcOrd="11" destOrd="0" presId="urn:microsoft.com/office/officeart/2005/8/layout/cycle1"/>
    <dgm:cxn modelId="{A1B215EE-44DD-46FC-A089-EA29F5E9CA5C}" type="presParOf" srcId="{FF0402A1-579F-406F-A811-A626F35F7373}" destId="{1F97EA07-6417-4028-9858-6693F6A9CCF5}" srcOrd="12" destOrd="0" presId="urn:microsoft.com/office/officeart/2005/8/layout/cycle1"/>
    <dgm:cxn modelId="{CF097606-6429-4996-B7F9-21A768783AB4}" type="presParOf" srcId="{FF0402A1-579F-406F-A811-A626F35F7373}" destId="{B4F657B8-44D5-4F31-BEDC-2037C129B9D3}" srcOrd="13" destOrd="0" presId="urn:microsoft.com/office/officeart/2005/8/layout/cycle1"/>
    <dgm:cxn modelId="{ED3E4B9F-51F1-4DD2-862B-215B12364D27}" type="presParOf" srcId="{FF0402A1-579F-406F-A811-A626F35F7373}" destId="{74473BFB-6CF0-46D1-AC93-C6A470611AE8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863542-3F0C-4AF1-9740-3A29A706C025}">
      <dsp:nvSpPr>
        <dsp:cNvPr id="0" name=""/>
        <dsp:cNvSpPr/>
      </dsp:nvSpPr>
      <dsp:spPr>
        <a:xfrm>
          <a:off x="5301033" y="43471"/>
          <a:ext cx="1526976" cy="152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 smtClean="0">
              <a:effectLst/>
              <a:latin typeface="+mn-lt"/>
            </a:rPr>
            <a:t> </a:t>
          </a:r>
          <a:r>
            <a:rPr lang="el-GR" sz="1310" b="1" kern="1200" baseline="0" dirty="0" smtClean="0">
              <a:effectLst/>
              <a:latin typeface="+mn-lt"/>
            </a:rPr>
            <a:t>ΣΤΑΔΙΟ ΚΡΙΤΙΚΟΥ ΣΤΟΧΑΣΜΟΥ – ΑΥΤΕΠΙΓΝΩΣΗΣ &amp; ΚΡΙΤΙΚΗΣ ΑΥΤΟΔΙΕΡΕΥΝΗΣΗΣ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b="1" kern="1200" dirty="0"/>
        </a:p>
      </dsp:txBody>
      <dsp:txXfrm>
        <a:off x="5301033" y="43471"/>
        <a:ext cx="1526976" cy="1526976"/>
      </dsp:txXfrm>
    </dsp:sp>
    <dsp:sp modelId="{1D22F5DE-73A7-40B3-8CCC-11D4431EA605}">
      <dsp:nvSpPr>
        <dsp:cNvPr id="0" name=""/>
        <dsp:cNvSpPr/>
      </dsp:nvSpPr>
      <dsp:spPr>
        <a:xfrm>
          <a:off x="1691651" y="-215999"/>
          <a:ext cx="5723607" cy="5723607"/>
        </a:xfrm>
        <a:prstGeom prst="circularArrow">
          <a:avLst>
            <a:gd name="adj1" fmla="val 5202"/>
            <a:gd name="adj2" fmla="val 336071"/>
            <a:gd name="adj3" fmla="val 21292600"/>
            <a:gd name="adj4" fmla="val 19766801"/>
            <a:gd name="adj5" fmla="val 60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2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65B25A-9433-4340-AED6-D0EA019AEA03}">
      <dsp:nvSpPr>
        <dsp:cNvPr id="0" name=""/>
        <dsp:cNvSpPr/>
      </dsp:nvSpPr>
      <dsp:spPr>
        <a:xfrm>
          <a:off x="6223462" y="2882417"/>
          <a:ext cx="1526976" cy="152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 smtClean="0">
              <a:effectLst/>
              <a:latin typeface="+mn-lt"/>
            </a:rPr>
            <a:t>ΣΤΑΔΙΟ ΚΡΙΤΙΚΟΥ ΑΝΑΣΤΟΧΑΣΜΟΥ ΓΙΑ ΤΟΥΣ ΜΑΘΗΤΕΣ, ΤΟ Π.Σ., ΤΑ  Σ.Ε. &amp; ΤΟΥΣ ΣΤΟΧΟΥΣ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b="1" kern="1200" dirty="0"/>
        </a:p>
      </dsp:txBody>
      <dsp:txXfrm>
        <a:off x="6223462" y="2882417"/>
        <a:ext cx="1526976" cy="1526976"/>
      </dsp:txXfrm>
    </dsp:sp>
    <dsp:sp modelId="{5A762D04-A342-4D01-B74D-AE55149B3618}">
      <dsp:nvSpPr>
        <dsp:cNvPr id="0" name=""/>
        <dsp:cNvSpPr/>
      </dsp:nvSpPr>
      <dsp:spPr>
        <a:xfrm>
          <a:off x="1710196" y="-563"/>
          <a:ext cx="5723607" cy="5723607"/>
        </a:xfrm>
        <a:prstGeom prst="circularArrow">
          <a:avLst>
            <a:gd name="adj1" fmla="val 5202"/>
            <a:gd name="adj2" fmla="val 336071"/>
            <a:gd name="adj3" fmla="val 4014033"/>
            <a:gd name="adj4" fmla="val 2254043"/>
            <a:gd name="adj5" fmla="val 6069"/>
          </a:avLst>
        </a:prstGeom>
        <a:gradFill rotWithShape="0">
          <a:gsLst>
            <a:gs pos="0">
              <a:schemeClr val="accent2">
                <a:hueOff val="-381374"/>
                <a:satOff val="0"/>
                <a:lumOff val="-3529"/>
                <a:alphaOff val="0"/>
                <a:tint val="60000"/>
                <a:satMod val="160000"/>
              </a:schemeClr>
            </a:gs>
            <a:gs pos="46000">
              <a:schemeClr val="accent2">
                <a:hueOff val="-381374"/>
                <a:satOff val="0"/>
                <a:lumOff val="-3529"/>
                <a:alphaOff val="0"/>
                <a:tint val="86000"/>
                <a:satMod val="160000"/>
              </a:schemeClr>
            </a:gs>
            <a:gs pos="100000">
              <a:schemeClr val="accent2">
                <a:hueOff val="-381374"/>
                <a:satOff val="0"/>
                <a:lumOff val="-3529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5E2BD5-1F3C-4298-A12D-6804EEAC3755}">
      <dsp:nvSpPr>
        <dsp:cNvPr id="0" name=""/>
        <dsp:cNvSpPr/>
      </dsp:nvSpPr>
      <dsp:spPr>
        <a:xfrm>
          <a:off x="3808511" y="4636982"/>
          <a:ext cx="1526976" cy="152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baseline="0" dirty="0" smtClean="0">
              <a:effectLst/>
              <a:latin typeface="+mn-lt"/>
            </a:rPr>
            <a:t>ΣΤΑΔΙΟ ΛΗΨΗΣ ΑΠΟΦΑΣΕΩΝ &amp; ΣΤΟΧΑΣΜΟΥ ΓΙΑ ΣΧΕΔΙΑΣΜΟ ΜΑΘΗΜΑΤΟΣ &amp; ΔΗΜΙΟΥΡΓΙΑ ΠΕΡΙΒΑΛΛΟΝΤΟΣ ΜΑΘΗΣΗΣ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effectLst/>
              <a:latin typeface="+mn-lt"/>
            </a:rPr>
            <a:t> </a:t>
          </a:r>
          <a:endParaRPr lang="el-GR" sz="1600" b="1" kern="1200" dirty="0"/>
        </a:p>
      </dsp:txBody>
      <dsp:txXfrm>
        <a:off x="3808511" y="4636982"/>
        <a:ext cx="1526976" cy="1526976"/>
      </dsp:txXfrm>
    </dsp:sp>
    <dsp:sp modelId="{C47E638A-675E-4D2D-8151-9C8FD92ACB9E}">
      <dsp:nvSpPr>
        <dsp:cNvPr id="0" name=""/>
        <dsp:cNvSpPr/>
      </dsp:nvSpPr>
      <dsp:spPr>
        <a:xfrm>
          <a:off x="1710196" y="-563"/>
          <a:ext cx="5723607" cy="5723607"/>
        </a:xfrm>
        <a:prstGeom prst="circularArrow">
          <a:avLst>
            <a:gd name="adj1" fmla="val 5202"/>
            <a:gd name="adj2" fmla="val 336071"/>
            <a:gd name="adj3" fmla="val 8209886"/>
            <a:gd name="adj4" fmla="val 6449897"/>
            <a:gd name="adj5" fmla="val 6069"/>
          </a:avLst>
        </a:prstGeom>
        <a:gradFill rotWithShape="0">
          <a:gsLst>
            <a:gs pos="0">
              <a:schemeClr val="accent2">
                <a:hueOff val="-762749"/>
                <a:satOff val="0"/>
                <a:lumOff val="-7059"/>
                <a:alphaOff val="0"/>
                <a:tint val="60000"/>
                <a:satMod val="160000"/>
              </a:schemeClr>
            </a:gs>
            <a:gs pos="46000">
              <a:schemeClr val="accent2">
                <a:hueOff val="-762749"/>
                <a:satOff val="0"/>
                <a:lumOff val="-7059"/>
                <a:alphaOff val="0"/>
                <a:tint val="86000"/>
                <a:satMod val="160000"/>
              </a:schemeClr>
            </a:gs>
            <a:gs pos="100000">
              <a:schemeClr val="accent2">
                <a:hueOff val="-762749"/>
                <a:satOff val="0"/>
                <a:lumOff val="-7059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BD8B65-15AC-4C82-8505-A99A044E1B0E}">
      <dsp:nvSpPr>
        <dsp:cNvPr id="0" name=""/>
        <dsp:cNvSpPr/>
      </dsp:nvSpPr>
      <dsp:spPr>
        <a:xfrm>
          <a:off x="1393560" y="2882417"/>
          <a:ext cx="1526976" cy="152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baseline="0" dirty="0" smtClean="0">
              <a:effectLst/>
              <a:latin typeface="+mn-lt"/>
            </a:rPr>
            <a:t>ΣΤΑΔΙΟ ΚΡΙΤΙΚΗΣ ΜΕΘΟΔΕΥΣΗΣ ΤΟΥ ΔΙΔΑΚΤΙΚΟΥ ΕΡΓΟΥ</a:t>
          </a:r>
          <a:r>
            <a:rPr lang="el-GR" sz="1600" b="1" kern="1200" dirty="0" smtClean="0">
              <a:effectLst/>
              <a:latin typeface="+mn-lt"/>
            </a:rPr>
            <a:t/>
          </a:r>
          <a:br>
            <a:rPr lang="el-GR" sz="1600" b="1" kern="1200" dirty="0" smtClean="0">
              <a:effectLst/>
              <a:latin typeface="+mn-lt"/>
            </a:rPr>
          </a:br>
          <a:endParaRPr lang="el-GR" sz="1800" b="1" kern="1200" dirty="0"/>
        </a:p>
      </dsp:txBody>
      <dsp:txXfrm>
        <a:off x="1393560" y="2882417"/>
        <a:ext cx="1526976" cy="1526976"/>
      </dsp:txXfrm>
    </dsp:sp>
    <dsp:sp modelId="{73728040-6C50-434D-A82A-679E48AD4371}">
      <dsp:nvSpPr>
        <dsp:cNvPr id="0" name=""/>
        <dsp:cNvSpPr/>
      </dsp:nvSpPr>
      <dsp:spPr>
        <a:xfrm>
          <a:off x="1763711" y="-288060"/>
          <a:ext cx="5723607" cy="5723607"/>
        </a:xfrm>
        <a:prstGeom prst="circularArrow">
          <a:avLst>
            <a:gd name="adj1" fmla="val 5202"/>
            <a:gd name="adj2" fmla="val 336071"/>
            <a:gd name="adj3" fmla="val 12297128"/>
            <a:gd name="adj4" fmla="val 10771329"/>
            <a:gd name="adj5" fmla="val 6069"/>
          </a:avLst>
        </a:prstGeom>
        <a:gradFill rotWithShape="0">
          <a:gsLst>
            <a:gs pos="0">
              <a:schemeClr val="accent2">
                <a:hueOff val="-1144123"/>
                <a:satOff val="0"/>
                <a:lumOff val="-10588"/>
                <a:alphaOff val="0"/>
                <a:tint val="60000"/>
                <a:satMod val="160000"/>
              </a:schemeClr>
            </a:gs>
            <a:gs pos="46000">
              <a:schemeClr val="accent2">
                <a:hueOff val="-1144123"/>
                <a:satOff val="0"/>
                <a:lumOff val="-10588"/>
                <a:alphaOff val="0"/>
                <a:tint val="86000"/>
                <a:satMod val="160000"/>
              </a:schemeClr>
            </a:gs>
            <a:gs pos="100000">
              <a:schemeClr val="accent2">
                <a:hueOff val="-1144123"/>
                <a:satOff val="0"/>
                <a:lumOff val="-10588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F657B8-44D5-4F31-BEDC-2037C129B9D3}">
      <dsp:nvSpPr>
        <dsp:cNvPr id="0" name=""/>
        <dsp:cNvSpPr/>
      </dsp:nvSpPr>
      <dsp:spPr>
        <a:xfrm>
          <a:off x="2315989" y="43471"/>
          <a:ext cx="1526976" cy="152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kern="1200" smtClean="0">
              <a:effectLst/>
              <a:latin typeface="+mn-lt"/>
            </a:rPr>
            <a:t>ΣΤΑΔΙΟ ΚΡΙΤΙΚΗΣ ΑΠΟΤΙΜΗΣΗΣ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800" b="1" kern="1200" dirty="0" smtClean="0">
            <a:effectLst/>
            <a:latin typeface="+mn-lt"/>
          </a:endParaRPr>
        </a:p>
      </dsp:txBody>
      <dsp:txXfrm>
        <a:off x="2315989" y="43471"/>
        <a:ext cx="1526976" cy="1526976"/>
      </dsp:txXfrm>
    </dsp:sp>
    <dsp:sp modelId="{74473BFB-6CF0-46D1-AC93-C6A470611AE8}">
      <dsp:nvSpPr>
        <dsp:cNvPr id="0" name=""/>
        <dsp:cNvSpPr/>
      </dsp:nvSpPr>
      <dsp:spPr>
        <a:xfrm>
          <a:off x="1710196" y="-563"/>
          <a:ext cx="5723607" cy="5723607"/>
        </a:xfrm>
        <a:prstGeom prst="circularArrow">
          <a:avLst>
            <a:gd name="adj1" fmla="val 5202"/>
            <a:gd name="adj2" fmla="val 336071"/>
            <a:gd name="adj3" fmla="val 16865024"/>
            <a:gd name="adj4" fmla="val 15198906"/>
            <a:gd name="adj5" fmla="val 6069"/>
          </a:avLst>
        </a:prstGeom>
        <a:gradFill rotWithShape="0">
          <a:gsLst>
            <a:gs pos="0">
              <a:schemeClr val="accent2">
                <a:hueOff val="-1525497"/>
                <a:satOff val="0"/>
                <a:lumOff val="-14118"/>
                <a:alphaOff val="0"/>
                <a:tint val="60000"/>
                <a:satMod val="160000"/>
              </a:schemeClr>
            </a:gs>
            <a:gs pos="46000">
              <a:schemeClr val="accent2">
                <a:hueOff val="-1525497"/>
                <a:satOff val="0"/>
                <a:lumOff val="-14118"/>
                <a:alphaOff val="0"/>
                <a:tint val="86000"/>
                <a:satMod val="160000"/>
              </a:schemeClr>
            </a:gs>
            <a:gs pos="100000">
              <a:schemeClr val="accent2">
                <a:hueOff val="-1525497"/>
                <a:satOff val="0"/>
                <a:lumOff val="-14118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A872A-2E3E-4661-A3F3-3E30EA2A536B}" type="datetimeFigureOut">
              <a:rPr lang="el-GR" smtClean="0"/>
              <a:t>1/3/2016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2221F-3251-427F-AA51-FD484049AA5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6768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1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2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3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4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5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6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7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8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BE33-6F1D-434C-AD7B-A8C42615CDB3}" type="slidenum">
              <a:rPr lang="el-GR" smtClean="0">
                <a:solidFill>
                  <a:prstClr val="black"/>
                </a:solidFill>
              </a:rPr>
              <a:pPr/>
              <a:t>9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Ισοσκελές τρίγωνο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06DB032-C3D8-4F35-839D-599E16A2871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3612604"/>
      </p:ext>
    </p:extLst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80392"/>
      </p:ext>
    </p:extLst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 τρίγωνο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7 - Ισοσκελές τρίγωνο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cxnSp>
        <p:nvCxnSpPr>
          <p:cNvPr id="11" name="10 - Ευθεία γραμμή σύνδεσης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- Ευθεία γραμμή σύνδεσης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675466764"/>
      </p:ext>
    </p:extLst>
  </p:cSld>
  <p:clrMapOvr>
    <a:masterClrMapping/>
  </p:clrMapOvr>
  <p:transition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792449"/>
      </p:ext>
    </p:extLst>
  </p:cSld>
  <p:clrMapOvr>
    <a:masterClrMapping/>
  </p:clrMapOvr>
  <p:transition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26701"/>
      </p:ext>
    </p:extLst>
  </p:cSld>
  <p:clrMapOvr>
    <a:masterClrMapping/>
  </p:clrMapOvr>
  <p:transition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5130"/>
      </p:ext>
    </p:extLst>
  </p:cSld>
  <p:clrMapOvr>
    <a:masterClrMapping/>
  </p:clrMapOvr>
  <p:transition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492723"/>
      </p:ext>
    </p:extLst>
  </p:cSld>
  <p:clrMapOvr>
    <a:masterClrMapping/>
  </p:clrMapOvr>
  <p:transition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712683"/>
      </p:ext>
    </p:extLst>
  </p:cSld>
  <p:clrMapOvr>
    <a:masterClrMapping/>
  </p:clrMapOvr>
  <p:transition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5240"/>
      </p:ext>
    </p:extLst>
  </p:cSld>
  <p:clrMapOvr>
    <a:masterClrMapping/>
  </p:clrMapOvr>
  <p:transition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8842"/>
      </p:ext>
    </p:extLst>
  </p:cSld>
  <p:clrMapOvr>
    <a:masterClrMapping/>
  </p:clrMapOvr>
  <p:transition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31609"/>
      </p:ext>
    </p:extLst>
  </p:cSld>
  <p:clrMapOvr>
    <a:masterClrMapping/>
  </p:clrMapOvr>
  <p:transition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7401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9757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36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1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8840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7697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8639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l-GR">
              <a:solidFill>
                <a:srgbClr val="43434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BD6CAE-306D-4F6B-B656-63275574F08A}" type="slidenum">
              <a:rPr lang="el-GR" smtClean="0">
                <a:solidFill>
                  <a:srgbClr val="434342"/>
                </a:solidFill>
              </a:rPr>
              <a:pPr/>
              <a:t>‹#›</a:t>
            </a:fld>
            <a:endParaRPr lang="el-GR">
              <a:solidFill>
                <a:srgbClr val="434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94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3545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1913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9741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79F55-206D-426B-B499-97D1F7BB0EF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8360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Τίτλος και Κείμενο επάνω από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CD374-78FB-4A78-A4DD-7066DC4C9F0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94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 τρίγωνο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7 - Ευθεία γραμμή σύνδεσης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- Ευθεία γραμμή σύνδεσης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54BF521-9C72-411B-AF11-3F0960B6AE17}" type="datetimeFigureOut">
              <a:rPr lang="el-GR" smtClean="0">
                <a:solidFill>
                  <a:prstClr val="white"/>
                </a:solidFill>
              </a:rPr>
              <a:pPr/>
              <a:t>1/3/2016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l-GR">
              <a:solidFill>
                <a:prstClr val="white"/>
              </a:solidFill>
            </a:endParaRPr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06DB032-C3D8-4F35-839D-599E16A2871A}" type="slidenum">
              <a:rPr lang="el-GR" smtClean="0">
                <a:solidFill>
                  <a:prstClr val="white"/>
                </a:solidFill>
              </a:rPr>
              <a:pPr/>
              <a:t>‹#›</a:t>
            </a:fld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40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C0F9C6D-D3C3-4ED3-8565-66263AD440D1}" type="datetimeFigureOut">
              <a:rPr lang="el-GR" smtClean="0"/>
              <a:pPr/>
              <a:t>1/3/2016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0BD6CAE-306D-4F6B-B656-63275574F08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795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87624" y="4725144"/>
            <a:ext cx="7239000" cy="1584176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l-GR" sz="3200" i="1" dirty="0" smtClean="0">
                <a:solidFill>
                  <a:srgbClr val="FFFF00"/>
                </a:solidFill>
                <a:effectLst/>
                <a:latin typeface="Arno Pro Caption" pitchFamily="18" charset="0"/>
                <a:ea typeface="PMingLiU" pitchFamily="18" charset="-120"/>
              </a:rPr>
              <a:t>Γιώργος Φλουρής</a:t>
            </a:r>
            <a:br>
              <a:rPr lang="el-GR" sz="3200" i="1" dirty="0" smtClean="0">
                <a:solidFill>
                  <a:srgbClr val="FFFF00"/>
                </a:solidFill>
                <a:effectLst/>
                <a:latin typeface="Arno Pro Caption" pitchFamily="18" charset="0"/>
                <a:ea typeface="PMingLiU" pitchFamily="18" charset="-120"/>
              </a:rPr>
            </a:br>
            <a:r>
              <a:rPr lang="el-GR" sz="3200" i="1" dirty="0" smtClean="0">
                <a:solidFill>
                  <a:srgbClr val="FFFF00"/>
                </a:solidFill>
                <a:effectLst/>
                <a:latin typeface="Arno Pro Caption" pitchFamily="18" charset="0"/>
                <a:ea typeface="PMingLiU" pitchFamily="18" charset="-120"/>
              </a:rPr>
              <a:t>ΠΑΝΕΠΙΣΤΗΜΙΟ ΑΘΗΝΩΝ</a:t>
            </a:r>
            <a:endParaRPr lang="el-GR" sz="3200" i="1" dirty="0">
              <a:solidFill>
                <a:srgbClr val="FFFF00"/>
              </a:solidFill>
              <a:effectLst/>
              <a:latin typeface="Arno Pro Caption" pitchFamily="18" charset="0"/>
              <a:ea typeface="PMingLiU" pitchFamily="18" charset="-120"/>
            </a:endParaRP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95536" y="188640"/>
            <a:ext cx="8280920" cy="4104456"/>
          </a:xfrm>
        </p:spPr>
        <p:txBody>
          <a:bodyPr>
            <a:normAutofit lnSpcReduction="10000"/>
          </a:bodyPr>
          <a:lstStyle/>
          <a:p>
            <a:pPr algn="ctr"/>
            <a:r>
              <a:rPr lang="el-GR" sz="3600" b="1" dirty="0" smtClean="0">
                <a:solidFill>
                  <a:schemeClr val="accent1"/>
                </a:solidFill>
                <a:latin typeface="Arno Pro Caption" pitchFamily="18" charset="0"/>
                <a:ea typeface="Batang" pitchFamily="18" charset="-127"/>
              </a:rPr>
              <a:t>ΕΝΑ ΣΥΓΧΡΟΝΟ ΠΛΑΙΣΙΟ ΣΤΟΧΑΣΜΟΥ  &amp; «ΑΡΧΙΤΕΚΤΟΝΙΚΗΣ» ΤΗΣ ΔΙΔΑΣΚΑΛΙΑΣ  </a:t>
            </a:r>
          </a:p>
          <a:p>
            <a:pPr algn="ctr"/>
            <a:r>
              <a:rPr lang="el-GR" sz="3600" b="1" dirty="0" smtClean="0">
                <a:solidFill>
                  <a:schemeClr val="accent1"/>
                </a:solidFill>
                <a:latin typeface="Arno Pro Caption" pitchFamily="18" charset="0"/>
                <a:ea typeface="Batang" pitchFamily="18" charset="-127"/>
              </a:rPr>
              <a:t> </a:t>
            </a:r>
          </a:p>
          <a:p>
            <a:pPr algn="ctr"/>
            <a:r>
              <a:rPr lang="el-GR" sz="3600" b="1" dirty="0" smtClean="0">
                <a:solidFill>
                  <a:schemeClr val="accent1"/>
                </a:solidFill>
                <a:latin typeface="Arno Pro Caption" pitchFamily="18" charset="0"/>
                <a:ea typeface="Batang" pitchFamily="18" charset="-127"/>
              </a:rPr>
              <a:t>ΓΙΑ ΜΙΑ ΟΛΙΣΤΙΚΗ ΠΡΟΣΕΓΓΙΣΗ </a:t>
            </a:r>
          </a:p>
          <a:p>
            <a:pPr algn="ctr"/>
            <a:r>
              <a:rPr lang="el-GR" sz="3600" b="1" dirty="0" smtClean="0">
                <a:solidFill>
                  <a:schemeClr val="accent1"/>
                </a:solidFill>
                <a:latin typeface="Arno Pro Caption" pitchFamily="18" charset="0"/>
                <a:ea typeface="Batang" pitchFamily="18" charset="-127"/>
              </a:rPr>
              <a:t>ΣΤΟ ΔΙΔΑΚΤΙΚΟ ΕΡΓΟ</a:t>
            </a:r>
          </a:p>
          <a:p>
            <a:endParaRPr lang="el-GR" dirty="0"/>
          </a:p>
        </p:txBody>
      </p:sp>
      <p:sp>
        <p:nvSpPr>
          <p:cNvPr id="4" name="3 - Αστέρι 5 ακτινών"/>
          <p:cNvSpPr/>
          <p:nvPr/>
        </p:nvSpPr>
        <p:spPr>
          <a:xfrm>
            <a:off x="179512" y="5733256"/>
            <a:ext cx="972000" cy="828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4 - Αστέρι 5 ακτινών"/>
          <p:cNvSpPr/>
          <p:nvPr/>
        </p:nvSpPr>
        <p:spPr>
          <a:xfrm>
            <a:off x="1187624" y="5229200"/>
            <a:ext cx="792000" cy="612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5 - Αστέρι 5 ακτινών"/>
          <p:cNvSpPr/>
          <p:nvPr/>
        </p:nvSpPr>
        <p:spPr>
          <a:xfrm>
            <a:off x="2051720" y="4725144"/>
            <a:ext cx="576000" cy="540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6 - Αστέρι 5 ακτινών"/>
          <p:cNvSpPr/>
          <p:nvPr/>
        </p:nvSpPr>
        <p:spPr>
          <a:xfrm>
            <a:off x="2843808" y="4365104"/>
            <a:ext cx="396000" cy="360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094026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3816424"/>
          </a:xfrm>
        </p:spPr>
        <p:txBody>
          <a:bodyPr>
            <a:normAutofit fontScale="90000"/>
          </a:bodyPr>
          <a:lstStyle/>
          <a:p>
            <a:pPr algn="ctr"/>
            <a:r>
              <a:rPr lang="el-GR" sz="4600" i="1" dirty="0" smtClean="0">
                <a:solidFill>
                  <a:srgbClr val="FFFF00"/>
                </a:solidFill>
                <a:effectLst/>
                <a:latin typeface="+mn-lt"/>
              </a:rPr>
              <a:t>ΣΤΑΔΙΑ ΕΞΕΛΙΞΗΣ ΤΟΥ</a:t>
            </a:r>
            <a:r>
              <a:rPr lang="el-GR" sz="4600" i="1" dirty="0" smtClean="0">
                <a:solidFill>
                  <a:srgbClr val="FFFF00"/>
                </a:solidFill>
                <a:effectLst/>
                <a:latin typeface="+mn-lt"/>
              </a:rPr>
              <a:t> ΠΛΑΙΣΙΟΥ </a:t>
            </a:r>
            <a:r>
              <a:rPr lang="el-GR" sz="4600" i="1" dirty="0" smtClean="0">
                <a:solidFill>
                  <a:srgbClr val="FFFF00"/>
                </a:solidFill>
                <a:effectLst/>
                <a:latin typeface="+mn-lt"/>
              </a:rPr>
              <a:t>ΣΤΟΧΑΣΜΟΥ &amp; «ΑΡΧΙΤΕΚΤΟΝΙΚΗΣ ΤΗΣ ΔΙΔΑΣΚΑΛΙΑΣ»</a:t>
            </a:r>
            <a:r>
              <a:rPr lang="el-GR" i="1" dirty="0" smtClean="0">
                <a:solidFill>
                  <a:srgbClr val="FFFF00"/>
                </a:solidFill>
                <a:effectLst/>
                <a:latin typeface="+mn-lt"/>
              </a:rPr>
              <a:t/>
            </a:r>
            <a:br>
              <a:rPr lang="el-GR" i="1" dirty="0" smtClean="0">
                <a:solidFill>
                  <a:srgbClr val="FFFF00"/>
                </a:solidFill>
                <a:effectLst/>
                <a:latin typeface="+mn-lt"/>
              </a:rPr>
            </a:br>
            <a:r>
              <a:rPr lang="el-GR" i="1" dirty="0" smtClean="0">
                <a:solidFill>
                  <a:srgbClr val="FFFF00"/>
                </a:solidFill>
                <a:effectLst/>
                <a:latin typeface="+mn-lt"/>
              </a:rPr>
              <a:t/>
            </a:r>
            <a:br>
              <a:rPr lang="el-GR" i="1" dirty="0" smtClean="0">
                <a:solidFill>
                  <a:srgbClr val="FFFF00"/>
                </a:solidFill>
                <a:effectLst/>
                <a:latin typeface="+mn-lt"/>
              </a:rPr>
            </a:br>
            <a:r>
              <a:rPr lang="el-GR" sz="2700" i="1" dirty="0" smtClean="0">
                <a:solidFill>
                  <a:srgbClr val="FFFF00"/>
                </a:solidFill>
                <a:effectLst/>
                <a:latin typeface="+mn-lt"/>
              </a:rPr>
              <a:t>(Γ. ΦΛΟΥΡΗΣ: 1986, 1989, 1990, 1996, 2003, 2005, </a:t>
            </a:r>
            <a:br>
              <a:rPr lang="el-GR" sz="2700" i="1" dirty="0" smtClean="0">
                <a:solidFill>
                  <a:srgbClr val="FFFF00"/>
                </a:solidFill>
                <a:effectLst/>
                <a:latin typeface="+mn-lt"/>
              </a:rPr>
            </a:br>
            <a:r>
              <a:rPr lang="el-GR" sz="2700" i="1" dirty="0" smtClean="0">
                <a:solidFill>
                  <a:srgbClr val="FFFF00"/>
                </a:solidFill>
                <a:effectLst/>
                <a:latin typeface="+mn-lt"/>
              </a:rPr>
              <a:t>ΦΛΟΥΡΗΣ &amp; ΜΑΥΡΟΠΟΥΛΟΣ 2012, </a:t>
            </a:r>
            <a:br>
              <a:rPr lang="el-GR" sz="2700" i="1" dirty="0" smtClean="0">
                <a:solidFill>
                  <a:srgbClr val="FFFF00"/>
                </a:solidFill>
                <a:effectLst/>
                <a:latin typeface="+mn-lt"/>
              </a:rPr>
            </a:br>
            <a:r>
              <a:rPr lang="el-GR" sz="2700" i="1" dirty="0" smtClean="0">
                <a:solidFill>
                  <a:srgbClr val="FFFF00"/>
                </a:solidFill>
                <a:effectLst/>
                <a:latin typeface="+mn-lt"/>
              </a:rPr>
              <a:t>ΦΛΟΥΡΗΣ &amp; ΣΠΙΝΘΟΥΡΑΚΗ 2012,ΦΛΟΥΡΗΣ &amp; ΓΙΩΤΗ 2013)</a:t>
            </a:r>
            <a:endParaRPr lang="el-GR" sz="2700" i="1" dirty="0">
              <a:solidFill>
                <a:srgbClr val="FFFF00"/>
              </a:solidFill>
              <a:effectLst/>
              <a:latin typeface="+mn-lt"/>
            </a:endParaRPr>
          </a:p>
        </p:txBody>
      </p:sp>
      <p:pic>
        <p:nvPicPr>
          <p:cNvPr id="1026" name="Picture 2" descr="C:\Users\toshiba\Pictures\βιβλιο-πρόσωπ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9" y="4005064"/>
            <a:ext cx="2339752" cy="2852936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35579129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5536" y="0"/>
            <a:ext cx="8223448" cy="764704"/>
          </a:xfrm>
        </p:spPr>
        <p:txBody>
          <a:bodyPr>
            <a:normAutofit/>
          </a:bodyPr>
          <a:lstStyle/>
          <a:p>
            <a:pPr algn="ctr"/>
            <a:r>
              <a:rPr lang="el-GR" sz="2800" dirty="0" smtClean="0">
                <a:effectLst/>
                <a:latin typeface="+mn-lt"/>
              </a:rPr>
              <a:t>ΣΥΝΟΠΤΙΚΟ ΔΙΑΓΡΑΜΜΑ ΣΤΑΔΙΩΝ</a:t>
            </a:r>
            <a:endParaRPr lang="el-GR" sz="2800" dirty="0">
              <a:effectLst/>
              <a:latin typeface="+mn-lt"/>
            </a:endParaRPr>
          </a:p>
        </p:txBody>
      </p:sp>
      <p:graphicFrame>
        <p:nvGraphicFramePr>
          <p:cNvPr id="4" name="3 - Διάγραμμα"/>
          <p:cNvGraphicFramePr/>
          <p:nvPr/>
        </p:nvGraphicFramePr>
        <p:xfrm>
          <a:off x="0" y="692696"/>
          <a:ext cx="9144000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2331670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863542-3F0C-4AF1-9740-3A29A706C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47863542-3F0C-4AF1-9740-3A29A706C0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22F5DE-73A7-40B3-8CCC-11D4431EA6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1D22F5DE-73A7-40B3-8CCC-11D4431EA6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65B25A-9433-4340-AED6-D0EA019AE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E265B25A-9433-4340-AED6-D0EA019AEA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762D04-A342-4D01-B74D-AE55149B3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5A762D04-A342-4D01-B74D-AE55149B36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5E2BD5-1F3C-4298-A12D-6804EEAC37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55E2BD5-1F3C-4298-A12D-6804EEAC37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7E638A-675E-4D2D-8151-9C8FD92AC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C47E638A-675E-4D2D-8151-9C8FD92AC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BD8B65-15AC-4C82-8505-A99A044E1B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0DBD8B65-15AC-4C82-8505-A99A044E1B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728040-6C50-434D-A82A-679E48AD4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73728040-6C50-434D-A82A-679E48AD43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F657B8-44D5-4F31-BEDC-2037C129B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B4F657B8-44D5-4F31-BEDC-2037C129B9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473BFB-6CF0-46D1-AC93-C6A470611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74473BFB-6CF0-46D1-AC93-C6A470611A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 descr="5%"/>
          <p:cNvSpPr txBox="1">
            <a:spLocks noChangeArrowheads="1"/>
          </p:cNvSpPr>
          <p:nvPr/>
        </p:nvSpPr>
        <p:spPr bwMode="auto">
          <a:xfrm>
            <a:off x="395536" y="0"/>
            <a:ext cx="8568952" cy="598215"/>
          </a:xfrm>
          <a:prstGeom prst="rect">
            <a:avLst/>
          </a:prstGeom>
          <a:pattFill prst="pct5">
            <a:fgClr>
              <a:srgbClr val="FFFFCC"/>
            </a:fgClr>
            <a:bgClr>
              <a:srgbClr val="FFFFCC"/>
            </a:bgClr>
          </a:pattFill>
          <a:ln w="57150" cmpd="thickThin">
            <a:solidFill>
              <a:srgbClr val="94363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ΕΝΑ ΑΡΧΙΤΕΚΤΟΝΙΚΟ ΜΟΝΤΕΛΟ ΓΙΑ ΤΗ ΔΙΑΦΟΡΟΠΟΙΗΣΗ ΤΗΣ ΔΙΔΑΣΚΑΛΙΑΣ ΣΤΟ ΜΙΚΡΟΕΠΙΠΕΔΟ ΤΗΣ ΤΑΞΗΣ</a:t>
            </a:r>
            <a:endParaRPr lang="el-GR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7" name="Text Box 3" descr="5%"/>
          <p:cNvSpPr txBox="1">
            <a:spLocks noChangeArrowheads="1"/>
          </p:cNvSpPr>
          <p:nvPr/>
        </p:nvSpPr>
        <p:spPr bwMode="auto">
          <a:xfrm>
            <a:off x="3059832" y="1052736"/>
            <a:ext cx="2876550" cy="376808"/>
          </a:xfrm>
          <a:prstGeom prst="rect">
            <a:avLst/>
          </a:prstGeom>
          <a:pattFill prst="pct5">
            <a:fgClr>
              <a:srgbClr val="FFFFCC"/>
            </a:fgClr>
            <a:bgClr>
              <a:srgbClr val="FFFFCC"/>
            </a:bgClr>
          </a:pattFill>
          <a:ln w="57150" cmpd="thickThin">
            <a:solidFill>
              <a:srgbClr val="94363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000" b="1" dirty="0">
                <a:solidFill>
                  <a:srgbClr val="000000"/>
                </a:solidFill>
                <a:latin typeface="Calibri" pitchFamily="34" charset="0"/>
              </a:rPr>
              <a:t>ΠΡΟΔΙΔΑΚΤΙΚΟ ΣΤΑΔΙΟ</a:t>
            </a:r>
            <a:endParaRPr lang="el-GR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8" name="Text Box 4" descr="5%"/>
          <p:cNvSpPr txBox="1">
            <a:spLocks noChangeArrowheads="1"/>
          </p:cNvSpPr>
          <p:nvPr/>
        </p:nvSpPr>
        <p:spPr bwMode="auto">
          <a:xfrm>
            <a:off x="2195736" y="1484784"/>
            <a:ext cx="4752528" cy="376808"/>
          </a:xfrm>
          <a:prstGeom prst="rect">
            <a:avLst/>
          </a:prstGeom>
          <a:pattFill prst="pct5">
            <a:fgClr>
              <a:srgbClr val="C2D69B"/>
            </a:fgClr>
            <a:bgClr>
              <a:srgbClr val="C2D69B"/>
            </a:bgClr>
          </a:pattFill>
          <a:ln w="57150" cmpd="thickThin">
            <a:solidFill>
              <a:srgbClr val="943634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ΑΠΑΡΑΙΤΗΤΟ ΠΡΟΦΙΛ ΕΚΠΑΙΔΕΥΤΙΚΩΝ</a:t>
            </a:r>
            <a:endParaRPr lang="el-GR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79512" y="1916832"/>
            <a:ext cx="2520280" cy="30963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dirty="0" err="1">
                <a:solidFill>
                  <a:srgbClr val="000000"/>
                </a:solidFill>
              </a:rPr>
              <a:t>Επικαιροποιημένο</a:t>
            </a:r>
            <a:r>
              <a:rPr lang="el-GR" dirty="0">
                <a:solidFill>
                  <a:srgbClr val="000000"/>
                </a:solidFill>
              </a:rPr>
              <a:t> </a:t>
            </a:r>
            <a:r>
              <a:rPr lang="el-GR" b="1" dirty="0">
                <a:solidFill>
                  <a:srgbClr val="000000"/>
                </a:solidFill>
              </a:rPr>
              <a:t>επιστημονικό</a:t>
            </a:r>
            <a:r>
              <a:rPr lang="el-GR" dirty="0">
                <a:solidFill>
                  <a:srgbClr val="000000"/>
                </a:solidFill>
              </a:rPr>
              <a:t> </a:t>
            </a:r>
            <a:r>
              <a:rPr lang="el-GR" b="1" dirty="0">
                <a:solidFill>
                  <a:srgbClr val="000000"/>
                </a:solidFill>
              </a:rPr>
              <a:t>υπόβαθρο</a:t>
            </a:r>
            <a:r>
              <a:rPr lang="el-GR" dirty="0">
                <a:solidFill>
                  <a:srgbClr val="000000"/>
                </a:solidFill>
              </a:rPr>
              <a:t>  &amp;  παιδαγωγική </a:t>
            </a:r>
            <a:r>
              <a:rPr lang="el-GR" b="1" dirty="0">
                <a:solidFill>
                  <a:srgbClr val="000000"/>
                </a:solidFill>
              </a:rPr>
              <a:t>κατάρτιση</a:t>
            </a:r>
            <a:r>
              <a:rPr lang="el-GR" dirty="0">
                <a:solidFill>
                  <a:srgbClr val="000000"/>
                </a:solidFill>
              </a:rPr>
              <a:t> των εκπαιδευτικών-προσωπικά </a:t>
            </a:r>
            <a:r>
              <a:rPr lang="el-GR" b="1" dirty="0">
                <a:solidFill>
                  <a:srgbClr val="000000"/>
                </a:solidFill>
              </a:rPr>
              <a:t>χαρακτηριστικ</a:t>
            </a:r>
            <a:r>
              <a:rPr lang="el-GR" dirty="0">
                <a:solidFill>
                  <a:srgbClr val="000000"/>
                </a:solidFill>
              </a:rPr>
              <a:t>ά-προσωπικό ιστορικό-πείρα-βιοθεωρία εκπαιδευτικών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2843808" y="1916832"/>
            <a:ext cx="3171825" cy="30963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</a:rPr>
              <a:t>Συνεχής παρακολούθηση &amp; </a:t>
            </a:r>
            <a:r>
              <a:rPr lang="el-GR" sz="2000" b="1" dirty="0">
                <a:solidFill>
                  <a:srgbClr val="000000"/>
                </a:solidFill>
              </a:rPr>
              <a:t>συμμετοχή</a:t>
            </a:r>
            <a:r>
              <a:rPr lang="el-GR" sz="2000" dirty="0">
                <a:solidFill>
                  <a:srgbClr val="000000"/>
                </a:solidFill>
              </a:rPr>
              <a:t> των εκπαιδευτικών σε </a:t>
            </a:r>
            <a:r>
              <a:rPr lang="el-GR" sz="2000" b="1" dirty="0">
                <a:solidFill>
                  <a:srgbClr val="000000"/>
                </a:solidFill>
              </a:rPr>
              <a:t>επιμορφωτικά</a:t>
            </a:r>
            <a:r>
              <a:rPr lang="el-GR" sz="2000" dirty="0">
                <a:solidFill>
                  <a:srgbClr val="000000"/>
                </a:solidFill>
              </a:rPr>
              <a:t> προγράμματα, σεμινάρια, ημερίδες, συνέδρια, κ.ά. </a:t>
            </a:r>
          </a:p>
          <a:p>
            <a:pPr>
              <a:buFont typeface="Arial" pitchFamily="34" charset="0"/>
              <a:buChar char="•"/>
            </a:pPr>
            <a:r>
              <a:rPr lang="el-GR" sz="2000" b="1" dirty="0" err="1">
                <a:solidFill>
                  <a:srgbClr val="000000"/>
                </a:solidFill>
              </a:rPr>
              <a:t>Αυτομόρφωση</a:t>
            </a:r>
            <a:r>
              <a:rPr lang="el-GR" sz="2000" b="1" dirty="0">
                <a:solidFill>
                  <a:srgbClr val="000000"/>
                </a:solidFill>
              </a:rPr>
              <a:t> </a:t>
            </a:r>
            <a:endParaRPr lang="el-GR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228184" y="1916832"/>
            <a:ext cx="2592288" cy="30963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dirty="0">
                <a:solidFill>
                  <a:srgbClr val="000000"/>
                </a:solidFill>
              </a:rPr>
              <a:t>Προσπάθεια </a:t>
            </a:r>
            <a:r>
              <a:rPr lang="el-GR" b="1" dirty="0">
                <a:solidFill>
                  <a:srgbClr val="000000"/>
                </a:solidFill>
              </a:rPr>
              <a:t>ανασυγκρότηση</a:t>
            </a:r>
            <a:r>
              <a:rPr lang="el-GR" dirty="0">
                <a:solidFill>
                  <a:srgbClr val="000000"/>
                </a:solidFill>
              </a:rPr>
              <a:t>ς της επαγγελματικής </a:t>
            </a:r>
            <a:r>
              <a:rPr lang="el-GR" b="1" dirty="0">
                <a:solidFill>
                  <a:srgbClr val="000000"/>
                </a:solidFill>
              </a:rPr>
              <a:t>πείρας</a:t>
            </a:r>
            <a:r>
              <a:rPr lang="el-GR" dirty="0">
                <a:solidFill>
                  <a:srgbClr val="000000"/>
                </a:solidFill>
              </a:rPr>
              <a:t> &amp; συνεχής </a:t>
            </a:r>
            <a:r>
              <a:rPr lang="el-GR" b="1" dirty="0">
                <a:solidFill>
                  <a:srgbClr val="000000"/>
                </a:solidFill>
              </a:rPr>
              <a:t>αναμόρφωσ</a:t>
            </a:r>
            <a:r>
              <a:rPr lang="el-GR" dirty="0">
                <a:solidFill>
                  <a:srgbClr val="000000"/>
                </a:solidFill>
              </a:rPr>
              <a:t>η της ‘</a:t>
            </a:r>
            <a:r>
              <a:rPr lang="el-GR" b="1" dirty="0">
                <a:solidFill>
                  <a:srgbClr val="000000"/>
                </a:solidFill>
              </a:rPr>
              <a:t>προσωπικής θεωρίας’</a:t>
            </a:r>
            <a:r>
              <a:rPr lang="el-GR" dirty="0">
                <a:solidFill>
                  <a:srgbClr val="000000"/>
                </a:solidFill>
              </a:rPr>
              <a:t> των εκπαιδευτικών-εναρμόνιση </a:t>
            </a:r>
            <a:r>
              <a:rPr lang="el-GR" b="1" dirty="0">
                <a:solidFill>
                  <a:srgbClr val="000000"/>
                </a:solidFill>
              </a:rPr>
              <a:t>θεωρίας</a:t>
            </a:r>
            <a:r>
              <a:rPr lang="el-GR" dirty="0">
                <a:solidFill>
                  <a:srgbClr val="000000"/>
                </a:solidFill>
              </a:rPr>
              <a:t> &amp; </a:t>
            </a:r>
            <a:r>
              <a:rPr lang="el-GR" b="1" dirty="0">
                <a:solidFill>
                  <a:srgbClr val="000000"/>
                </a:solidFill>
              </a:rPr>
              <a:t>πράξης</a:t>
            </a:r>
            <a:endParaRPr lang="el-GR" dirty="0">
              <a:solidFill>
                <a:srgbClr val="000000"/>
              </a:solidFill>
            </a:endParaRPr>
          </a:p>
        </p:txBody>
      </p:sp>
      <p:sp>
        <p:nvSpPr>
          <p:cNvPr id="19" name="18 - Βέλος προς τα κάτω"/>
          <p:cNvSpPr/>
          <p:nvPr/>
        </p:nvSpPr>
        <p:spPr>
          <a:xfrm>
            <a:off x="7020272" y="486916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0" name="19 - Βέλος προς τα κάτω"/>
          <p:cNvSpPr/>
          <p:nvPr/>
        </p:nvSpPr>
        <p:spPr>
          <a:xfrm>
            <a:off x="4355976" y="4941168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1" name="20 - Βέλος προς τα κάτω"/>
          <p:cNvSpPr/>
          <p:nvPr/>
        </p:nvSpPr>
        <p:spPr>
          <a:xfrm>
            <a:off x="1259632" y="494116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2" name="21 - Δεξιό βέλος"/>
          <p:cNvSpPr/>
          <p:nvPr/>
        </p:nvSpPr>
        <p:spPr>
          <a:xfrm>
            <a:off x="2699792" y="2492896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3" name="22 - Δεξιό βέλος"/>
          <p:cNvSpPr/>
          <p:nvPr/>
        </p:nvSpPr>
        <p:spPr>
          <a:xfrm>
            <a:off x="6012160" y="242088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graphicFrame>
        <p:nvGraphicFramePr>
          <p:cNvPr id="14" name="13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378849"/>
              </p:ext>
            </p:extLst>
          </p:nvPr>
        </p:nvGraphicFramePr>
        <p:xfrm>
          <a:off x="2987824" y="620688"/>
          <a:ext cx="3240360" cy="365760"/>
        </p:xfrm>
        <a:graphic>
          <a:graphicData uri="http://schemas.openxmlformats.org/drawingml/2006/table">
            <a:tbl>
              <a:tblPr/>
              <a:tblGrid>
                <a:gridCol w="3240360"/>
              </a:tblGrid>
              <a:tr h="288032">
                <a:tc>
                  <a:txBody>
                    <a:bodyPr/>
                    <a:lstStyle/>
                    <a:p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l-GR" sz="18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Φλουρής &amp; Γιώτη, 2013</a:t>
                      </a:r>
                      <a:r>
                        <a:rPr lang="el-GR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l-GR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" name="14 - Βέλος προς τα κάτω"/>
          <p:cNvSpPr/>
          <p:nvPr/>
        </p:nvSpPr>
        <p:spPr>
          <a:xfrm>
            <a:off x="2195736" y="170080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6" name="15 - Βέλος προς τα κάτω"/>
          <p:cNvSpPr/>
          <p:nvPr/>
        </p:nvSpPr>
        <p:spPr>
          <a:xfrm>
            <a:off x="6516216" y="170080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7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0" y="1196752"/>
            <a:ext cx="1514475" cy="37444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Εκτίμηση </a:t>
            </a:r>
            <a:r>
              <a:rPr lang="el-GR" sz="1500" b="1" dirty="0">
                <a:solidFill>
                  <a:srgbClr val="000000"/>
                </a:solidFill>
              </a:rPr>
              <a:t>προγενέστερων γνώσεων </a:t>
            </a:r>
            <a:r>
              <a:rPr lang="el-GR" sz="1500" dirty="0">
                <a:solidFill>
                  <a:srgbClr val="000000"/>
                </a:solidFill>
              </a:rPr>
              <a:t>(γνωστικά </a:t>
            </a:r>
            <a:r>
              <a:rPr lang="el-GR" sz="1500" dirty="0" err="1">
                <a:solidFill>
                  <a:srgbClr val="000000"/>
                </a:solidFill>
              </a:rPr>
              <a:t>κενά,αποθέματα</a:t>
            </a:r>
            <a:r>
              <a:rPr lang="el-GR" sz="1500" b="1" dirty="0">
                <a:solidFill>
                  <a:srgbClr val="000000"/>
                </a:solidFill>
              </a:rPr>
              <a:t>), επιπέδων</a:t>
            </a:r>
            <a:r>
              <a:rPr lang="el-GR" sz="1500" dirty="0">
                <a:solidFill>
                  <a:srgbClr val="000000"/>
                </a:solidFill>
              </a:rPr>
              <a:t> (βαθμός </a:t>
            </a:r>
            <a:r>
              <a:rPr lang="el-GR" sz="1500" b="1" dirty="0">
                <a:solidFill>
                  <a:srgbClr val="000000"/>
                </a:solidFill>
              </a:rPr>
              <a:t>επάρκειας</a:t>
            </a:r>
            <a:r>
              <a:rPr lang="el-GR" sz="1500" dirty="0">
                <a:solidFill>
                  <a:srgbClr val="000000"/>
                </a:solidFill>
              </a:rPr>
              <a:t> στα μαθήματα του ΑΠ), καταγραφή </a:t>
            </a:r>
            <a:r>
              <a:rPr lang="el-GR" sz="1500" b="1" dirty="0">
                <a:solidFill>
                  <a:srgbClr val="000000"/>
                </a:solidFill>
              </a:rPr>
              <a:t>εναρκτήρια</a:t>
            </a:r>
            <a:r>
              <a:rPr lang="el-GR" sz="1500" dirty="0">
                <a:solidFill>
                  <a:srgbClr val="000000"/>
                </a:solidFill>
              </a:rPr>
              <a:t>ς </a:t>
            </a:r>
            <a:r>
              <a:rPr lang="el-GR" sz="1500" b="1" dirty="0">
                <a:solidFill>
                  <a:srgbClr val="000000"/>
                </a:solidFill>
              </a:rPr>
              <a:t>συμπεριφοράς </a:t>
            </a:r>
            <a:r>
              <a:rPr lang="el-GR" sz="1500" dirty="0">
                <a:solidFill>
                  <a:srgbClr val="000000"/>
                </a:solidFill>
              </a:rPr>
              <a:t>(μαθησιακές δυσκολίες, ιδιαίτερες κλίσεις, κλπ)</a:t>
            </a:r>
          </a:p>
        </p:txBody>
      </p:sp>
      <p:sp>
        <p:nvSpPr>
          <p:cNvPr id="3" name="2 - Δεξιό βέλος"/>
          <p:cNvSpPr/>
          <p:nvPr/>
        </p:nvSpPr>
        <p:spPr>
          <a:xfrm>
            <a:off x="1403648" y="242088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4" name="3 - Βέλος προς τα κάτω"/>
          <p:cNvSpPr/>
          <p:nvPr/>
        </p:nvSpPr>
        <p:spPr>
          <a:xfrm>
            <a:off x="899592" y="486916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619672" y="1196752"/>
            <a:ext cx="1743075" cy="37444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600" dirty="0">
                <a:solidFill>
                  <a:srgbClr val="000000"/>
                </a:solidFill>
              </a:rPr>
              <a:t>Προσδιορισμός </a:t>
            </a:r>
            <a:r>
              <a:rPr lang="el-GR" sz="1600" b="1" dirty="0">
                <a:solidFill>
                  <a:srgbClr val="000000"/>
                </a:solidFill>
              </a:rPr>
              <a:t>μαθησιακών χαρακτηριστικών</a:t>
            </a:r>
            <a:r>
              <a:rPr lang="el-GR" sz="1600" dirty="0">
                <a:solidFill>
                  <a:srgbClr val="000000"/>
                </a:solidFill>
              </a:rPr>
              <a:t> (στιλ μάθησης, ΠΤΝ, κίνητρα), </a:t>
            </a:r>
            <a:r>
              <a:rPr lang="el-GR" sz="1600" b="1" dirty="0" err="1">
                <a:solidFill>
                  <a:srgbClr val="000000"/>
                </a:solidFill>
              </a:rPr>
              <a:t>μεταγνωστικών</a:t>
            </a:r>
            <a:r>
              <a:rPr lang="el-GR" sz="1600" dirty="0">
                <a:solidFill>
                  <a:srgbClr val="000000"/>
                </a:solidFill>
              </a:rPr>
              <a:t> </a:t>
            </a:r>
            <a:r>
              <a:rPr lang="el-GR" sz="1600" b="1" dirty="0">
                <a:solidFill>
                  <a:srgbClr val="000000"/>
                </a:solidFill>
              </a:rPr>
              <a:t>δεξιοτήτων</a:t>
            </a:r>
            <a:r>
              <a:rPr lang="el-GR" sz="1600" dirty="0">
                <a:solidFill>
                  <a:srgbClr val="000000"/>
                </a:solidFill>
              </a:rPr>
              <a:t> (στρατηγικές μάθησης, ‘μαθαίνω πώς να μαθαίνω’), </a:t>
            </a:r>
            <a:r>
              <a:rPr lang="el-GR" sz="1600" b="1" dirty="0">
                <a:solidFill>
                  <a:srgbClr val="000000"/>
                </a:solidFill>
              </a:rPr>
              <a:t>κριτική</a:t>
            </a:r>
            <a:r>
              <a:rPr lang="el-GR" sz="1600" dirty="0">
                <a:solidFill>
                  <a:srgbClr val="000000"/>
                </a:solidFill>
              </a:rPr>
              <a:t> ικανότητα, </a:t>
            </a:r>
            <a:r>
              <a:rPr lang="el-GR" sz="1600" b="1" dirty="0">
                <a:solidFill>
                  <a:srgbClr val="000000"/>
                </a:solidFill>
              </a:rPr>
              <a:t>δημιουργικότητα</a:t>
            </a:r>
            <a:r>
              <a:rPr lang="el-GR" sz="1600" dirty="0">
                <a:solidFill>
                  <a:srgbClr val="000000"/>
                </a:solidFill>
              </a:rPr>
              <a:t> &amp; άλλες ανώτερες ικανότητες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419872" y="1196752"/>
            <a:ext cx="1944216" cy="37444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Εκτίμηση </a:t>
            </a:r>
            <a:r>
              <a:rPr lang="el-GR" sz="1500" b="1" dirty="0">
                <a:solidFill>
                  <a:srgbClr val="000000"/>
                </a:solidFill>
              </a:rPr>
              <a:t>συναισθηματικών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χαρακτηριστικών </a:t>
            </a:r>
            <a:r>
              <a:rPr lang="el-GR" sz="1500" dirty="0">
                <a:solidFill>
                  <a:srgbClr val="000000"/>
                </a:solidFill>
              </a:rPr>
              <a:t> &amp; δεξιοτήτων (αυτοεκτίμηση, ψυχοσύνθεση, στάσεις, αξίες,  τραυματικά γεγονότα, ‘προσωπικές ιστορίες’), </a:t>
            </a:r>
            <a:r>
              <a:rPr lang="el-GR" sz="1500" b="1" dirty="0">
                <a:solidFill>
                  <a:srgbClr val="000000"/>
                </a:solidFill>
              </a:rPr>
              <a:t>συναισθηματική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νοημοσύνη</a:t>
            </a:r>
            <a:r>
              <a:rPr lang="el-GR" sz="1500" dirty="0">
                <a:solidFill>
                  <a:srgbClr val="000000"/>
                </a:solidFill>
              </a:rPr>
              <a:t>, </a:t>
            </a:r>
            <a:r>
              <a:rPr lang="el-GR" sz="1500" b="1" dirty="0">
                <a:solidFill>
                  <a:srgbClr val="000000"/>
                </a:solidFill>
              </a:rPr>
              <a:t>νοημοσύνη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επιτυχίας</a:t>
            </a:r>
            <a:r>
              <a:rPr lang="el-GR" sz="1500" dirty="0">
                <a:solidFill>
                  <a:srgbClr val="000000"/>
                </a:solidFill>
              </a:rPr>
              <a:t> (αναλυτική, δημιουργική, πρακτική πτυχή)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5436096" y="1196752"/>
            <a:ext cx="2088232" cy="37444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lang="el-GR" sz="1500" dirty="0">
                <a:solidFill>
                  <a:srgbClr val="000000"/>
                </a:solidFill>
              </a:rPr>
              <a:t>Εκτίμηση </a:t>
            </a:r>
            <a:r>
              <a:rPr lang="el-GR" sz="1500" b="1" dirty="0">
                <a:solidFill>
                  <a:srgbClr val="000000"/>
                </a:solidFill>
              </a:rPr>
              <a:t>πολιτισμικού</a:t>
            </a:r>
            <a:r>
              <a:rPr lang="el-GR" sz="1500" dirty="0">
                <a:solidFill>
                  <a:srgbClr val="000000"/>
                </a:solidFill>
              </a:rPr>
              <a:t> ‘</a:t>
            </a:r>
            <a:r>
              <a:rPr lang="el-GR" sz="1500" b="1" dirty="0">
                <a:solidFill>
                  <a:srgbClr val="000000"/>
                </a:solidFill>
              </a:rPr>
              <a:t>κεφαλαίου</a:t>
            </a:r>
            <a:r>
              <a:rPr lang="el-GR" sz="1500" dirty="0">
                <a:solidFill>
                  <a:srgbClr val="000000"/>
                </a:solidFill>
              </a:rPr>
              <a:t>’ των μαθητών (κουλτούρα, δομή, </a:t>
            </a:r>
            <a:r>
              <a:rPr lang="en-US" sz="1500" dirty="0">
                <a:solidFill>
                  <a:srgbClr val="000000"/>
                </a:solidFill>
              </a:rPr>
              <a:t>status</a:t>
            </a:r>
            <a:r>
              <a:rPr lang="el-GR" sz="1500" dirty="0">
                <a:solidFill>
                  <a:srgbClr val="000000"/>
                </a:solidFill>
              </a:rPr>
              <a:t> οικογένειας, ενδοοικογενειακές σχέσεις,  μορφές ελέγχου, πειθαρχίας,  εκπαιδευτικές προσδοκίες, κλπ)</a:t>
            </a:r>
          </a:p>
          <a:p>
            <a:pPr>
              <a:buFont typeface="Arial" pitchFamily="34" charset="0"/>
              <a:buChar char="•"/>
            </a:pPr>
            <a:r>
              <a:rPr lang="el-GR" sz="1500" dirty="0">
                <a:solidFill>
                  <a:srgbClr val="000000"/>
                </a:solidFill>
              </a:rPr>
              <a:t>Εκτίμηση </a:t>
            </a:r>
            <a:r>
              <a:rPr lang="el-GR" sz="1500" b="1" dirty="0">
                <a:solidFill>
                  <a:srgbClr val="000000"/>
                </a:solidFill>
              </a:rPr>
              <a:t>πολιτισμικο</a:t>
            </a:r>
            <a:r>
              <a:rPr lang="el-GR" sz="1500" dirty="0">
                <a:solidFill>
                  <a:srgbClr val="000000"/>
                </a:solidFill>
              </a:rPr>
              <a:t>ύ </a:t>
            </a:r>
            <a:r>
              <a:rPr lang="el-GR" sz="1500" b="1" dirty="0">
                <a:solidFill>
                  <a:srgbClr val="000000"/>
                </a:solidFill>
              </a:rPr>
              <a:t>πλαισίου</a:t>
            </a:r>
            <a:r>
              <a:rPr lang="el-GR" sz="1500" dirty="0">
                <a:solidFill>
                  <a:srgbClr val="000000"/>
                </a:solidFill>
              </a:rPr>
              <a:t> (πολιτισμικό στιλ μάθησης, ιδέες, αξίες, </a:t>
            </a:r>
            <a:r>
              <a:rPr lang="el-GR" sz="1500" dirty="0" err="1">
                <a:solidFill>
                  <a:srgbClr val="000000"/>
                </a:solidFill>
              </a:rPr>
              <a:t>μονοπολιτισμικό</a:t>
            </a:r>
            <a:r>
              <a:rPr lang="el-GR" sz="1500" dirty="0">
                <a:solidFill>
                  <a:srgbClr val="000000"/>
                </a:solidFill>
              </a:rPr>
              <a:t>/ διαπολιτισμικό περιβάλλον)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7524328" y="1196752"/>
            <a:ext cx="1512168" cy="37444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600" dirty="0">
                <a:solidFill>
                  <a:srgbClr val="000000"/>
                </a:solidFill>
              </a:rPr>
              <a:t>Διαμόρφωση  </a:t>
            </a:r>
            <a:r>
              <a:rPr lang="el-GR" sz="1600" b="1" dirty="0">
                <a:solidFill>
                  <a:srgbClr val="000000"/>
                </a:solidFill>
              </a:rPr>
              <a:t>ομάδων</a:t>
            </a:r>
            <a:r>
              <a:rPr lang="el-GR" sz="1600" dirty="0">
                <a:solidFill>
                  <a:srgbClr val="000000"/>
                </a:solidFill>
              </a:rPr>
              <a:t> </a:t>
            </a:r>
            <a:r>
              <a:rPr lang="el-GR" sz="1600" b="1" dirty="0">
                <a:solidFill>
                  <a:srgbClr val="000000"/>
                </a:solidFill>
              </a:rPr>
              <a:t>μικτών ικανοτήτων</a:t>
            </a:r>
            <a:r>
              <a:rPr lang="el-GR" sz="1600" dirty="0">
                <a:solidFill>
                  <a:srgbClr val="000000"/>
                </a:solidFill>
              </a:rPr>
              <a:t>, κατάλληλη </a:t>
            </a:r>
            <a:r>
              <a:rPr lang="el-GR" sz="1600" b="1" dirty="0">
                <a:solidFill>
                  <a:srgbClr val="000000"/>
                </a:solidFill>
              </a:rPr>
              <a:t>διευθέτηση θρανίων</a:t>
            </a:r>
            <a:r>
              <a:rPr lang="el-GR" sz="1600" dirty="0">
                <a:solidFill>
                  <a:srgbClr val="000000"/>
                </a:solidFill>
              </a:rPr>
              <a:t> για </a:t>
            </a:r>
            <a:r>
              <a:rPr lang="el-GR" sz="1600" dirty="0" err="1">
                <a:solidFill>
                  <a:srgbClr val="000000"/>
                </a:solidFill>
              </a:rPr>
              <a:t>ομαδοσυνεργατική</a:t>
            </a:r>
            <a:r>
              <a:rPr lang="el-GR" sz="1600" dirty="0">
                <a:solidFill>
                  <a:srgbClr val="000000"/>
                </a:solidFill>
              </a:rPr>
              <a:t> </a:t>
            </a:r>
            <a:r>
              <a:rPr lang="el-GR" sz="1600" b="1" dirty="0">
                <a:solidFill>
                  <a:srgbClr val="000000"/>
                </a:solidFill>
              </a:rPr>
              <a:t>μάθηση</a:t>
            </a:r>
            <a:r>
              <a:rPr lang="el-GR" sz="1600" dirty="0">
                <a:solidFill>
                  <a:srgbClr val="000000"/>
                </a:solidFill>
              </a:rPr>
              <a:t>, αλληλεπίδραση, </a:t>
            </a:r>
            <a:r>
              <a:rPr lang="el-GR" sz="1600" b="1" dirty="0">
                <a:solidFill>
                  <a:srgbClr val="000000"/>
                </a:solidFill>
              </a:rPr>
              <a:t>επικοινωνία</a:t>
            </a:r>
            <a:r>
              <a:rPr lang="el-GR" sz="1600" dirty="0">
                <a:solidFill>
                  <a:srgbClr val="000000"/>
                </a:solidFill>
              </a:rPr>
              <a:t>, ατομική &amp; ομαδική  </a:t>
            </a:r>
            <a:r>
              <a:rPr lang="el-GR" sz="1600" b="1" dirty="0">
                <a:solidFill>
                  <a:srgbClr val="000000"/>
                </a:solidFill>
              </a:rPr>
              <a:t>διερεύνηση</a:t>
            </a:r>
            <a:r>
              <a:rPr lang="el-GR" sz="1600" dirty="0">
                <a:solidFill>
                  <a:srgbClr val="000000"/>
                </a:solidFill>
              </a:rPr>
              <a:t> θεμάτων</a:t>
            </a:r>
          </a:p>
        </p:txBody>
      </p:sp>
      <p:sp>
        <p:nvSpPr>
          <p:cNvPr id="9" name="8 - Βέλος προς τα κάτω"/>
          <p:cNvSpPr/>
          <p:nvPr/>
        </p:nvSpPr>
        <p:spPr>
          <a:xfrm>
            <a:off x="7884368" y="486916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0" name="9 - Βέλος προς τα κάτω"/>
          <p:cNvSpPr/>
          <p:nvPr/>
        </p:nvSpPr>
        <p:spPr>
          <a:xfrm>
            <a:off x="6660232" y="486916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1" name="10 - Βέλος προς τα κάτω"/>
          <p:cNvSpPr/>
          <p:nvPr/>
        </p:nvSpPr>
        <p:spPr>
          <a:xfrm>
            <a:off x="4139952" y="486916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2" name="11 - Βέλος προς τα κάτω"/>
          <p:cNvSpPr/>
          <p:nvPr/>
        </p:nvSpPr>
        <p:spPr>
          <a:xfrm>
            <a:off x="2627784" y="486916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3" name="12 - Δεξιό βέλος"/>
          <p:cNvSpPr/>
          <p:nvPr/>
        </p:nvSpPr>
        <p:spPr>
          <a:xfrm>
            <a:off x="7308304" y="242088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4" name="13 - Δεξιό βέλος"/>
          <p:cNvSpPr/>
          <p:nvPr/>
        </p:nvSpPr>
        <p:spPr>
          <a:xfrm>
            <a:off x="5220072" y="242088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5" name="14 - Δεξιό βέλος"/>
          <p:cNvSpPr/>
          <p:nvPr/>
        </p:nvSpPr>
        <p:spPr>
          <a:xfrm>
            <a:off x="3275856" y="242088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7" name="Text Box 8" descr="5%"/>
          <p:cNvSpPr txBox="1">
            <a:spLocks noChangeArrowheads="1"/>
          </p:cNvSpPr>
          <p:nvPr/>
        </p:nvSpPr>
        <p:spPr bwMode="auto">
          <a:xfrm>
            <a:off x="0" y="116632"/>
            <a:ext cx="9144000" cy="864096"/>
          </a:xfrm>
          <a:prstGeom prst="rect">
            <a:avLst/>
          </a:prstGeom>
          <a:pattFill prst="pct5">
            <a:fgClr>
              <a:srgbClr val="C2D69B"/>
            </a:fgClr>
            <a:bgClr>
              <a:srgbClr val="C2D69B"/>
            </a:bgClr>
          </a:pattFill>
          <a:ln w="57150" cmpd="thickThin">
            <a:solidFill>
              <a:srgbClr val="943634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ΠΡΟΦΙΛ ΜΑΘΗΤΩΝ &amp; ΔΙΑΔΙΚΑΣΙΕΣ ΠΡΟΕΚΤΙΜΗΣΗΣ ΓΝΩΣΤΙΚΩΝ, ΣΥΝΑΙΣΘΗΜΑΤΙΚΩΝ &amp; ΠΟΛΙΤΙΣΜΙΚΩΝ ΧΑΡΑΚΤΗΡΙΣΤΙΚΩΝ, ΜΑΘΗΣΙΑΚΗΣ ΕΤΟΙΜΟΤΗΤΑΣ &amp; ΙΚΑΝΟΤΗΤΩΝ ΤΩΝ ΜΑΘΗΤΩΝ</a:t>
            </a:r>
            <a:endParaRPr lang="el-GR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" name="17 - Δεξιό βέλος"/>
          <p:cNvSpPr/>
          <p:nvPr/>
        </p:nvSpPr>
        <p:spPr>
          <a:xfrm rot="5237892">
            <a:off x="2454353" y="809033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0" name="19 - Δεξιό βέλος"/>
          <p:cNvSpPr/>
          <p:nvPr/>
        </p:nvSpPr>
        <p:spPr>
          <a:xfrm rot="5237892">
            <a:off x="5550697" y="809034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8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Text Box 11" descr="5%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pattFill prst="pct5">
            <a:fgClr>
              <a:srgbClr val="C2D69B"/>
            </a:fgClr>
            <a:bgClr>
              <a:srgbClr val="C2D69B"/>
            </a:bgClr>
          </a:pattFill>
          <a:ln w="57150" cmpd="thickThin">
            <a:solidFill>
              <a:srgbClr val="943634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600" b="1" dirty="0">
                <a:solidFill>
                  <a:srgbClr val="000000"/>
                </a:solidFill>
                <a:latin typeface="Calibri" pitchFamily="34" charset="0"/>
              </a:rPr>
              <a:t>ΛΗΨΗ ΑΠΟΦΑΣΕΩΝ ΓΙΑ ΤΗΝ ΠΡΟΣΑΡΜΟΓΗ ΤΟΥ ΣΥΜΒΑΤΙΚΟΥ ΑΝΑΛΥΤΙΚΟΥ ΠΡΟΓΡΑΜΜΑΤΟΣ (ΔΕΠΠΣ-ΑΠΣ) &amp; ΤΩΝ ΒΙΒΛΙΩΝ (ΜΑΘΗΤΗ &amp; ΕΚΠΑΙΔΕΥΤΙΚΟΥ) ΣΤΟ ΜΙΚΡΟΕΠΙΠΕΔΟ ΤΗΣ ΤΑΞΗΣ – ΜΕΤΑΣΧΗΜΑΤΙΣΝΟΣ ΤΟΥ ΓΝΩΣΤΙΚΟΥ ΠΕΡΙΕΧΟΜΕΝΟΥ  ΤΟΥ Α.Π. &amp; ΤΩΝ Σ.Ε.</a:t>
            </a: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l-GR" sz="1600" b="1" dirty="0">
                <a:solidFill>
                  <a:srgbClr val="000000"/>
                </a:solidFill>
                <a:latin typeface="Calibri" pitchFamily="34" charset="0"/>
              </a:rPr>
              <a:t>ΣΕ ‘ΔΙΔΑΞΙΜΗ’   Ή ‘ΜΑΘΕΥΣΙΜΗ’ ΓΝΩΣΗ </a:t>
            </a:r>
            <a:endParaRPr lang="el-GR" sz="16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0" y="764704"/>
            <a:ext cx="1547664" cy="2592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l-GR" sz="1500" dirty="0">
                <a:solidFill>
                  <a:srgbClr val="000000"/>
                </a:solidFill>
                <a:latin typeface="Times New Roman" pitchFamily="18" charset="0"/>
              </a:rPr>
              <a:t>Δημιουργία ανοιχτού &amp; </a:t>
            </a:r>
            <a:r>
              <a:rPr lang="el-GR" sz="1500" b="1" dirty="0">
                <a:solidFill>
                  <a:srgbClr val="000000"/>
                </a:solidFill>
                <a:latin typeface="Times New Roman" pitchFamily="18" charset="0"/>
              </a:rPr>
              <a:t>ευέλικτου</a:t>
            </a:r>
            <a:r>
              <a:rPr lang="el-GR" sz="1500" dirty="0">
                <a:solidFill>
                  <a:srgbClr val="000000"/>
                </a:solidFill>
                <a:latin typeface="Times New Roman" pitchFamily="18" charset="0"/>
              </a:rPr>
              <a:t>, ‘</a:t>
            </a:r>
            <a:r>
              <a:rPr lang="el-GR" sz="1500" b="1" dirty="0">
                <a:solidFill>
                  <a:srgbClr val="000000"/>
                </a:solidFill>
                <a:latin typeface="Times New Roman" pitchFamily="18" charset="0"/>
              </a:rPr>
              <a:t>ισορροπημένου</a:t>
            </a:r>
            <a:r>
              <a:rPr lang="el-GR" sz="1500" dirty="0">
                <a:solidFill>
                  <a:srgbClr val="000000"/>
                </a:solidFill>
                <a:latin typeface="Times New Roman" pitchFamily="18" charset="0"/>
              </a:rPr>
              <a:t>’ ΑΠ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Θεμελιώδεις </a:t>
            </a:r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έννοιες</a:t>
            </a: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όλων</a:t>
            </a: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 των μαθημάτων, ‘</a:t>
            </a:r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πυρηνικές</a:t>
            </a: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’ γνώσεις</a:t>
            </a:r>
            <a:endParaRPr lang="el-GR" sz="15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5" name="Text Box 13"/>
          <p:cNvSpPr txBox="1">
            <a:spLocks noChangeArrowheads="1"/>
          </p:cNvSpPr>
          <p:nvPr/>
        </p:nvSpPr>
        <p:spPr bwMode="auto">
          <a:xfrm>
            <a:off x="1619672" y="764704"/>
            <a:ext cx="1512168" cy="25202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Διάρθρωση ΑΠ σε μορφή </a:t>
            </a:r>
            <a:r>
              <a:rPr lang="el-GR" sz="1500" b="1" dirty="0" err="1">
                <a:solidFill>
                  <a:srgbClr val="000000"/>
                </a:solidFill>
                <a:latin typeface="Calibri" pitchFamily="34" charset="0"/>
              </a:rPr>
              <a:t>διαθεματικών</a:t>
            </a: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, διεπιστημονικών δραστηριοτήτων/προσεγγίσεων για ανάπτυξη ‘</a:t>
            </a:r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εγκάρσιων</a:t>
            </a: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’ δεξιοτήτων </a:t>
            </a:r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&amp; ολιστική </a:t>
            </a:r>
            <a:r>
              <a:rPr lang="el-GR" sz="1500" dirty="0">
                <a:solidFill>
                  <a:srgbClr val="000000"/>
                </a:solidFill>
                <a:latin typeface="Calibri" pitchFamily="34" charset="0"/>
              </a:rPr>
              <a:t>μάθηση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3131840" y="764704"/>
            <a:ext cx="2304256" cy="24898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600" dirty="0">
                <a:solidFill>
                  <a:srgbClr val="000000"/>
                </a:solidFill>
              </a:rPr>
              <a:t>Σχεδιασμός </a:t>
            </a:r>
            <a:r>
              <a:rPr lang="el-GR" sz="1600" b="1" dirty="0">
                <a:solidFill>
                  <a:srgbClr val="000000"/>
                </a:solidFill>
              </a:rPr>
              <a:t>διαφοροποιημένων</a:t>
            </a:r>
            <a:r>
              <a:rPr lang="el-GR" sz="1600" dirty="0">
                <a:solidFill>
                  <a:srgbClr val="000000"/>
                </a:solidFill>
              </a:rPr>
              <a:t> σκοπών/στόχων, </a:t>
            </a:r>
            <a:r>
              <a:rPr lang="el-GR" sz="1600" b="1" dirty="0">
                <a:solidFill>
                  <a:srgbClr val="000000"/>
                </a:solidFill>
              </a:rPr>
              <a:t>περιεχομένου,</a:t>
            </a:r>
            <a:r>
              <a:rPr lang="el-GR" sz="1600" dirty="0">
                <a:solidFill>
                  <a:srgbClr val="000000"/>
                </a:solidFill>
              </a:rPr>
              <a:t> μέσων, πηγών, </a:t>
            </a:r>
            <a:r>
              <a:rPr lang="el-GR" sz="1600" b="1" dirty="0">
                <a:solidFill>
                  <a:srgbClr val="000000"/>
                </a:solidFill>
              </a:rPr>
              <a:t>δραστηριοτήτω</a:t>
            </a:r>
            <a:r>
              <a:rPr lang="el-GR" sz="1600" dirty="0">
                <a:solidFill>
                  <a:srgbClr val="000000"/>
                </a:solidFill>
              </a:rPr>
              <a:t>ν &amp; </a:t>
            </a:r>
            <a:r>
              <a:rPr lang="el-GR" sz="1600" b="1" dirty="0">
                <a:solidFill>
                  <a:srgbClr val="000000"/>
                </a:solidFill>
              </a:rPr>
              <a:t>αξιολογήσεω</a:t>
            </a:r>
            <a:r>
              <a:rPr lang="el-GR" sz="1600" dirty="0">
                <a:solidFill>
                  <a:srgbClr val="000000"/>
                </a:solidFill>
              </a:rPr>
              <a:t>ν- διασφάλιση </a:t>
            </a:r>
            <a:r>
              <a:rPr lang="el-GR" sz="1600" b="1" dirty="0">
                <a:solidFill>
                  <a:srgbClr val="000000"/>
                </a:solidFill>
              </a:rPr>
              <a:t>σύνδεσης</a:t>
            </a:r>
            <a:r>
              <a:rPr lang="el-GR" sz="1600" dirty="0">
                <a:solidFill>
                  <a:srgbClr val="000000"/>
                </a:solidFill>
              </a:rPr>
              <a:t> με </a:t>
            </a:r>
            <a:r>
              <a:rPr lang="el-GR" sz="1600" b="1" dirty="0">
                <a:solidFill>
                  <a:srgbClr val="000000"/>
                </a:solidFill>
              </a:rPr>
              <a:t>προγενέστερες</a:t>
            </a:r>
            <a:r>
              <a:rPr lang="el-GR" sz="1600" dirty="0">
                <a:solidFill>
                  <a:srgbClr val="000000"/>
                </a:solidFill>
              </a:rPr>
              <a:t> γνώσεις, στάσεις, αξίες, </a:t>
            </a:r>
            <a:r>
              <a:rPr lang="el-GR" sz="1600" b="1" dirty="0">
                <a:solidFill>
                  <a:srgbClr val="000000"/>
                </a:solidFill>
              </a:rPr>
              <a:t>δεξιότητες</a:t>
            </a:r>
            <a:endParaRPr lang="el-GR" sz="1600" dirty="0">
              <a:solidFill>
                <a:srgbClr val="000000"/>
              </a:solidFill>
            </a:endParaRPr>
          </a:p>
        </p:txBody>
      </p: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5436096" y="764704"/>
            <a:ext cx="1800200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Παιδαγωγική </a:t>
            </a:r>
            <a:r>
              <a:rPr lang="el-GR" sz="1500" b="1" dirty="0">
                <a:solidFill>
                  <a:srgbClr val="000000"/>
                </a:solidFill>
              </a:rPr>
              <a:t>ανάλυση</a:t>
            </a:r>
            <a:r>
              <a:rPr lang="el-GR" sz="1500" dirty="0">
                <a:solidFill>
                  <a:srgbClr val="000000"/>
                </a:solidFill>
              </a:rPr>
              <a:t> για τον προσδιορισμό </a:t>
            </a:r>
            <a:r>
              <a:rPr lang="el-GR" sz="1500" b="1" dirty="0">
                <a:solidFill>
                  <a:srgbClr val="000000"/>
                </a:solidFill>
              </a:rPr>
              <a:t>τομέων </a:t>
            </a:r>
            <a:r>
              <a:rPr lang="el-GR" sz="1500" dirty="0">
                <a:solidFill>
                  <a:srgbClr val="000000"/>
                </a:solidFill>
              </a:rPr>
              <a:t>(γνωστικός, συναισθηματικός, κλπ) &amp; </a:t>
            </a:r>
            <a:r>
              <a:rPr lang="el-GR" sz="1500" b="1" dirty="0">
                <a:solidFill>
                  <a:srgbClr val="000000"/>
                </a:solidFill>
              </a:rPr>
              <a:t>ειδών μάθησης</a:t>
            </a:r>
            <a:r>
              <a:rPr lang="el-GR" sz="1500" dirty="0">
                <a:solidFill>
                  <a:srgbClr val="000000"/>
                </a:solidFill>
              </a:rPr>
              <a:t> (πχ γνώσεις, νοητικές δεξιότητες, κλπ.) -μετατροπή σε ‘</a:t>
            </a:r>
            <a:r>
              <a:rPr lang="el-GR" sz="1500" b="1" dirty="0">
                <a:solidFill>
                  <a:srgbClr val="000000"/>
                </a:solidFill>
              </a:rPr>
              <a:t>διδάξιμη’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γνώση</a:t>
            </a:r>
            <a:endParaRPr lang="el-GR" sz="1500" dirty="0">
              <a:solidFill>
                <a:srgbClr val="000000"/>
              </a:solidFill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7236296" y="764704"/>
            <a:ext cx="1907704" cy="27363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Οργάνωση ύλης &amp; ενοτήτων με ‘</a:t>
            </a:r>
            <a:r>
              <a:rPr lang="el-GR" sz="1500" b="1" dirty="0">
                <a:solidFill>
                  <a:srgbClr val="000000"/>
                </a:solidFill>
              </a:rPr>
              <a:t>πολλαπλές</a:t>
            </a:r>
            <a:r>
              <a:rPr lang="el-GR" sz="1500" dirty="0">
                <a:solidFill>
                  <a:srgbClr val="000000"/>
                </a:solidFill>
              </a:rPr>
              <a:t> α</a:t>
            </a:r>
            <a:r>
              <a:rPr lang="el-GR" sz="1500" b="1" dirty="0">
                <a:solidFill>
                  <a:srgbClr val="000000"/>
                </a:solidFill>
              </a:rPr>
              <a:t>ναπαραστάσεις</a:t>
            </a:r>
            <a:r>
              <a:rPr lang="el-GR" sz="1500" dirty="0">
                <a:solidFill>
                  <a:srgbClr val="000000"/>
                </a:solidFill>
              </a:rPr>
              <a:t>’, στη ‘</a:t>
            </a:r>
            <a:r>
              <a:rPr lang="el-GR" sz="1500" b="1" dirty="0">
                <a:solidFill>
                  <a:srgbClr val="000000"/>
                </a:solidFill>
              </a:rPr>
              <a:t>Ζώνη </a:t>
            </a:r>
            <a:r>
              <a:rPr lang="el-GR" sz="1500" dirty="0">
                <a:solidFill>
                  <a:srgbClr val="000000"/>
                </a:solidFill>
              </a:rPr>
              <a:t>της </a:t>
            </a:r>
            <a:r>
              <a:rPr lang="el-GR" sz="1500" b="1" dirty="0">
                <a:solidFill>
                  <a:srgbClr val="000000"/>
                </a:solidFill>
              </a:rPr>
              <a:t>Εγγύτερη</a:t>
            </a:r>
            <a:r>
              <a:rPr lang="el-GR" sz="1500" dirty="0">
                <a:solidFill>
                  <a:srgbClr val="000000"/>
                </a:solidFill>
              </a:rPr>
              <a:t>ς </a:t>
            </a:r>
            <a:r>
              <a:rPr lang="el-GR" sz="1500" b="1" dirty="0">
                <a:solidFill>
                  <a:srgbClr val="000000"/>
                </a:solidFill>
              </a:rPr>
              <a:t>Ανάπτυξης</a:t>
            </a:r>
            <a:r>
              <a:rPr lang="el-GR" sz="1500" dirty="0">
                <a:solidFill>
                  <a:srgbClr val="000000"/>
                </a:solidFill>
              </a:rPr>
              <a:t>’ για να ταιριάζει με το   </a:t>
            </a:r>
            <a:r>
              <a:rPr lang="el-GR" sz="1500" b="1" dirty="0">
                <a:solidFill>
                  <a:srgbClr val="000000"/>
                </a:solidFill>
              </a:rPr>
              <a:t>προφίλ</a:t>
            </a:r>
            <a:r>
              <a:rPr lang="el-GR" sz="1500" dirty="0">
                <a:solidFill>
                  <a:srgbClr val="000000"/>
                </a:solidFill>
              </a:rPr>
              <a:t> των μαθητών, τη μαθησιακή τους </a:t>
            </a:r>
            <a:r>
              <a:rPr lang="el-GR" sz="1500" b="1" dirty="0">
                <a:solidFill>
                  <a:srgbClr val="000000"/>
                </a:solidFill>
              </a:rPr>
              <a:t>ετοιμότητ</a:t>
            </a:r>
            <a:r>
              <a:rPr lang="el-GR" sz="1500" dirty="0">
                <a:solidFill>
                  <a:srgbClr val="000000"/>
                </a:solidFill>
              </a:rPr>
              <a:t>α &amp; το </a:t>
            </a:r>
            <a:r>
              <a:rPr lang="el-GR" sz="1500" b="1" dirty="0">
                <a:solidFill>
                  <a:srgbClr val="000000"/>
                </a:solidFill>
              </a:rPr>
              <a:t>περιβάλλον</a:t>
            </a:r>
            <a:r>
              <a:rPr lang="el-GR" sz="1500" dirty="0">
                <a:solidFill>
                  <a:srgbClr val="000000"/>
                </a:solidFill>
              </a:rPr>
              <a:t> μάθησης</a:t>
            </a:r>
          </a:p>
        </p:txBody>
      </p:sp>
      <p:sp>
        <p:nvSpPr>
          <p:cNvPr id="49" name="Text Box 17"/>
          <p:cNvSpPr txBox="1">
            <a:spLocks noChangeArrowheads="1"/>
          </p:cNvSpPr>
          <p:nvPr/>
        </p:nvSpPr>
        <p:spPr bwMode="auto">
          <a:xfrm>
            <a:off x="0" y="3356992"/>
            <a:ext cx="2627784" cy="172819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dirty="0">
                <a:solidFill>
                  <a:srgbClr val="000000"/>
                </a:solidFill>
                <a:latin typeface="Times New Roman" pitchFamily="18" charset="0"/>
              </a:rPr>
              <a:t>Διατύπωση </a:t>
            </a:r>
            <a:r>
              <a:rPr lang="el-GR" sz="1400" b="1" dirty="0">
                <a:solidFill>
                  <a:srgbClr val="000000"/>
                </a:solidFill>
                <a:latin typeface="Times New Roman" pitchFamily="18" charset="0"/>
              </a:rPr>
              <a:t>τελικών</a:t>
            </a:r>
            <a:r>
              <a:rPr lang="el-GR" sz="1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l-GR" sz="1500" dirty="0">
                <a:solidFill>
                  <a:srgbClr val="000000"/>
                </a:solidFill>
                <a:latin typeface="Times New Roman" pitchFamily="18" charset="0"/>
              </a:rPr>
              <a:t>σκοπών/</a:t>
            </a:r>
            <a:r>
              <a:rPr lang="el-GR" sz="1500" b="1" dirty="0">
                <a:solidFill>
                  <a:srgbClr val="000000"/>
                </a:solidFill>
                <a:latin typeface="Times New Roman" pitchFamily="18" charset="0"/>
              </a:rPr>
              <a:t>στόχων</a:t>
            </a:r>
            <a:r>
              <a:rPr lang="el-GR" sz="1500" dirty="0">
                <a:solidFill>
                  <a:srgbClr val="000000"/>
                </a:solidFill>
              </a:rPr>
              <a:t>, ως προς τις ‘</a:t>
            </a:r>
            <a:r>
              <a:rPr lang="el-GR" sz="1500" b="1" dirty="0">
                <a:solidFill>
                  <a:srgbClr val="000000"/>
                </a:solidFill>
              </a:rPr>
              <a:t>πυρηνικές γνώσεις’</a:t>
            </a:r>
            <a:r>
              <a:rPr lang="el-GR" sz="1500" dirty="0">
                <a:solidFill>
                  <a:srgbClr val="000000"/>
                </a:solidFill>
              </a:rPr>
              <a:t> &amp; τις </a:t>
            </a:r>
            <a:r>
              <a:rPr lang="el-GR" sz="1500" b="1" dirty="0">
                <a:solidFill>
                  <a:srgbClr val="000000"/>
                </a:solidFill>
              </a:rPr>
              <a:t>εγκάρσιες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δεξιότητες</a:t>
            </a:r>
            <a:r>
              <a:rPr lang="el-GR" sz="1500" dirty="0">
                <a:solidFill>
                  <a:srgbClr val="000000"/>
                </a:solidFill>
              </a:rPr>
              <a:t>, μέσα από </a:t>
            </a:r>
            <a:r>
              <a:rPr lang="el-GR" sz="1500" b="1" dirty="0">
                <a:solidFill>
                  <a:srgbClr val="000000"/>
                </a:solidFill>
              </a:rPr>
              <a:t>διαφοροποιημένες</a:t>
            </a:r>
            <a:r>
              <a:rPr lang="el-GR" sz="1500" dirty="0">
                <a:solidFill>
                  <a:srgbClr val="000000"/>
                </a:solidFill>
              </a:rPr>
              <a:t> δραστηριότητες &amp; ενέργειες για ‘</a:t>
            </a:r>
            <a:r>
              <a:rPr lang="el-GR" sz="1500" b="1" dirty="0" err="1">
                <a:solidFill>
                  <a:srgbClr val="000000"/>
                </a:solidFill>
              </a:rPr>
              <a:t>μαθεύσιμη</a:t>
            </a:r>
            <a:r>
              <a:rPr lang="el-GR" sz="1500" dirty="0">
                <a:solidFill>
                  <a:srgbClr val="000000"/>
                </a:solidFill>
              </a:rPr>
              <a:t> γνώση’</a:t>
            </a: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2771801" y="3356992"/>
            <a:ext cx="2520279" cy="172819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Διατύπωση </a:t>
            </a:r>
            <a:r>
              <a:rPr lang="el-GR" sz="1500" b="1" dirty="0">
                <a:solidFill>
                  <a:srgbClr val="000000"/>
                </a:solidFill>
              </a:rPr>
              <a:t>ενδιάμεσων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στόχων</a:t>
            </a:r>
            <a:r>
              <a:rPr lang="el-GR" sz="1500" dirty="0">
                <a:solidFill>
                  <a:srgbClr val="000000"/>
                </a:solidFill>
              </a:rPr>
              <a:t> μέσα από τη διαδικασία ‘</a:t>
            </a:r>
            <a:r>
              <a:rPr lang="el-GR" sz="1500" b="1" dirty="0">
                <a:solidFill>
                  <a:srgbClr val="000000"/>
                </a:solidFill>
              </a:rPr>
              <a:t>ανάλυσης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έργων</a:t>
            </a:r>
            <a:r>
              <a:rPr lang="el-GR" sz="1500" dirty="0">
                <a:solidFill>
                  <a:srgbClr val="000000"/>
                </a:solidFill>
              </a:rPr>
              <a:t> μάθησης’ για τον εντοπισμό των </a:t>
            </a:r>
            <a:r>
              <a:rPr lang="el-GR" sz="1500" b="1" dirty="0">
                <a:solidFill>
                  <a:srgbClr val="000000"/>
                </a:solidFill>
              </a:rPr>
              <a:t>προαπαιτούμενων</a:t>
            </a:r>
            <a:r>
              <a:rPr lang="el-GR" sz="1500" dirty="0">
                <a:solidFill>
                  <a:srgbClr val="000000"/>
                </a:solidFill>
              </a:rPr>
              <a:t> γνώσεων, δεξιοτήτων, στάσεων, για </a:t>
            </a:r>
            <a:r>
              <a:rPr lang="el-GR" sz="1500" b="1" dirty="0">
                <a:solidFill>
                  <a:srgbClr val="000000"/>
                </a:solidFill>
              </a:rPr>
              <a:t>όλους </a:t>
            </a:r>
            <a:endParaRPr lang="el-GR" sz="1500" dirty="0">
              <a:solidFill>
                <a:srgbClr val="000000"/>
              </a:solidFill>
            </a:endParaRP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5364088" y="3501008"/>
            <a:ext cx="3600400" cy="15841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Επιλογή/ </a:t>
            </a:r>
            <a:r>
              <a:rPr lang="el-GR" sz="1500" b="1" dirty="0">
                <a:solidFill>
                  <a:srgbClr val="000000"/>
                </a:solidFill>
              </a:rPr>
              <a:t>ανάπτυξη</a:t>
            </a:r>
            <a:r>
              <a:rPr lang="el-GR" sz="1500" dirty="0">
                <a:solidFill>
                  <a:srgbClr val="000000"/>
                </a:solidFill>
              </a:rPr>
              <a:t> του κατάλληλου </a:t>
            </a:r>
            <a:r>
              <a:rPr lang="el-GR" sz="1500" b="1" dirty="0">
                <a:solidFill>
                  <a:srgbClr val="000000"/>
                </a:solidFill>
              </a:rPr>
              <a:t>υλικού</a:t>
            </a:r>
            <a:r>
              <a:rPr lang="el-GR" sz="1500" dirty="0">
                <a:solidFill>
                  <a:srgbClr val="000000"/>
                </a:solidFill>
              </a:rPr>
              <a:t> – περιεχομένου μέσα από την ‘</a:t>
            </a:r>
            <a:r>
              <a:rPr lang="el-GR" sz="1500" b="1" dirty="0">
                <a:solidFill>
                  <a:srgbClr val="000000"/>
                </a:solidFill>
              </a:rPr>
              <a:t>τεχνολογία κειμένου’</a:t>
            </a:r>
            <a:r>
              <a:rPr lang="el-GR" sz="1500" dirty="0">
                <a:solidFill>
                  <a:srgbClr val="000000"/>
                </a:solidFill>
              </a:rPr>
              <a:t> (πχ διάρθρωση οπτικών απεικονίσεων, χρηστικών διευκολύνσεων , κεντρικών/υπερκείμενων εννοιών, πινάκων, περιλήψεων)</a:t>
            </a:r>
          </a:p>
        </p:txBody>
      </p:sp>
      <p:sp>
        <p:nvSpPr>
          <p:cNvPr id="52" name="51 - Βέλος προς τα κάτω"/>
          <p:cNvSpPr/>
          <p:nvPr/>
        </p:nvSpPr>
        <p:spPr>
          <a:xfrm>
            <a:off x="6732240" y="3284984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3" name="52 - Βέλος προς τα κάτω"/>
          <p:cNvSpPr/>
          <p:nvPr/>
        </p:nvSpPr>
        <p:spPr>
          <a:xfrm>
            <a:off x="4788024" y="3212976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4" name="53 - Βέλος προς τα κάτω"/>
          <p:cNvSpPr/>
          <p:nvPr/>
        </p:nvSpPr>
        <p:spPr>
          <a:xfrm>
            <a:off x="2339752" y="314096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5" name="54 - Βέλος προς τα κάτω"/>
          <p:cNvSpPr/>
          <p:nvPr/>
        </p:nvSpPr>
        <p:spPr>
          <a:xfrm>
            <a:off x="971600" y="314096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6" name="55 - Βέλος προς τα κάτω"/>
          <p:cNvSpPr/>
          <p:nvPr/>
        </p:nvSpPr>
        <p:spPr>
          <a:xfrm>
            <a:off x="1187624" y="5013176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7" name="56 - Βέλος προς τα κάτω"/>
          <p:cNvSpPr/>
          <p:nvPr/>
        </p:nvSpPr>
        <p:spPr>
          <a:xfrm>
            <a:off x="3923928" y="5013176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8" name="57 - Βέλος προς τα κάτω"/>
          <p:cNvSpPr/>
          <p:nvPr/>
        </p:nvSpPr>
        <p:spPr>
          <a:xfrm>
            <a:off x="6948264" y="5013176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59" name="58 - Βέλος προς τα κάτω"/>
          <p:cNvSpPr/>
          <p:nvPr/>
        </p:nvSpPr>
        <p:spPr>
          <a:xfrm>
            <a:off x="8639944" y="350100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60" name="59 - Δεξιό βέλος"/>
          <p:cNvSpPr/>
          <p:nvPr/>
        </p:nvSpPr>
        <p:spPr>
          <a:xfrm>
            <a:off x="2627784" y="3645024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61" name="60 - Δεξιό βέλος"/>
          <p:cNvSpPr/>
          <p:nvPr/>
        </p:nvSpPr>
        <p:spPr>
          <a:xfrm>
            <a:off x="7092280" y="2564904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62" name="61 - Δεξιό βέλος"/>
          <p:cNvSpPr/>
          <p:nvPr/>
        </p:nvSpPr>
        <p:spPr>
          <a:xfrm>
            <a:off x="5292080" y="242088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63" name="62 - Δεξιό βέλος"/>
          <p:cNvSpPr/>
          <p:nvPr/>
        </p:nvSpPr>
        <p:spPr>
          <a:xfrm>
            <a:off x="2987824" y="234888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64" name="63 - Δεξιό βέλος"/>
          <p:cNvSpPr/>
          <p:nvPr/>
        </p:nvSpPr>
        <p:spPr>
          <a:xfrm>
            <a:off x="1403648" y="227687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65" name="64 - Δεξιό βέλος"/>
          <p:cNvSpPr/>
          <p:nvPr/>
        </p:nvSpPr>
        <p:spPr>
          <a:xfrm>
            <a:off x="5148064" y="371703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6" name="25 - Δεξιό βέλος"/>
          <p:cNvSpPr/>
          <p:nvPr/>
        </p:nvSpPr>
        <p:spPr>
          <a:xfrm rot="5237892">
            <a:off x="1158208" y="665018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7" name="26 - Δεξιό βέλος"/>
          <p:cNvSpPr/>
          <p:nvPr/>
        </p:nvSpPr>
        <p:spPr>
          <a:xfrm rot="5237892">
            <a:off x="8359009" y="521001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1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" y="836712"/>
            <a:ext cx="2339752" cy="18238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b="1" dirty="0">
                <a:solidFill>
                  <a:srgbClr val="000000"/>
                </a:solidFill>
              </a:rPr>
              <a:t>Σχεδιασμός ‘</a:t>
            </a:r>
            <a:r>
              <a:rPr lang="el-GR" sz="1400" b="1" dirty="0" err="1">
                <a:solidFill>
                  <a:srgbClr val="000000"/>
                </a:solidFill>
              </a:rPr>
              <a:t>προοργανωτή</a:t>
            </a:r>
            <a:r>
              <a:rPr lang="el-GR" sz="1400" b="1" dirty="0">
                <a:solidFill>
                  <a:srgbClr val="000000"/>
                </a:solidFill>
              </a:rPr>
              <a:t>’</a:t>
            </a:r>
            <a:r>
              <a:rPr lang="el-GR" sz="1400" dirty="0">
                <a:solidFill>
                  <a:srgbClr val="000000"/>
                </a:solidFill>
              </a:rPr>
              <a:t> για εστίαση της </a:t>
            </a:r>
            <a:r>
              <a:rPr lang="el-GR" sz="1400" b="1" dirty="0">
                <a:solidFill>
                  <a:srgbClr val="000000"/>
                </a:solidFill>
              </a:rPr>
              <a:t>προσοχής</a:t>
            </a:r>
            <a:r>
              <a:rPr lang="el-GR" sz="1400" dirty="0">
                <a:solidFill>
                  <a:srgbClr val="000000"/>
                </a:solidFill>
              </a:rPr>
              <a:t> &amp; </a:t>
            </a:r>
            <a:r>
              <a:rPr lang="el-GR" sz="1400" b="1" dirty="0">
                <a:solidFill>
                  <a:srgbClr val="000000"/>
                </a:solidFill>
              </a:rPr>
              <a:t>πληροφόρηση</a:t>
            </a:r>
            <a:r>
              <a:rPr lang="el-GR" sz="1400" dirty="0">
                <a:solidFill>
                  <a:srgbClr val="000000"/>
                </a:solidFill>
              </a:rPr>
              <a:t> στόχων- επιλογή ‘</a:t>
            </a:r>
            <a:r>
              <a:rPr lang="el-GR" sz="1400" b="1" dirty="0">
                <a:solidFill>
                  <a:srgbClr val="000000"/>
                </a:solidFill>
              </a:rPr>
              <a:t>διδακτικών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ενεργειών</a:t>
            </a:r>
            <a:r>
              <a:rPr lang="el-GR" sz="1400" dirty="0">
                <a:solidFill>
                  <a:srgbClr val="000000"/>
                </a:solidFill>
              </a:rPr>
              <a:t>’-στρατηγική ‘</a:t>
            </a:r>
            <a:r>
              <a:rPr lang="el-GR" sz="1400" b="1" dirty="0">
                <a:solidFill>
                  <a:srgbClr val="000000"/>
                </a:solidFill>
              </a:rPr>
              <a:t>πορεία</a:t>
            </a:r>
            <a:r>
              <a:rPr lang="el-GR" sz="1400" dirty="0">
                <a:solidFill>
                  <a:srgbClr val="000000"/>
                </a:solidFill>
              </a:rPr>
              <a:t>ς’ διδασκαλίας- σύνδεσή με </a:t>
            </a:r>
            <a:r>
              <a:rPr lang="el-GR" sz="1400" b="1" dirty="0">
                <a:solidFill>
                  <a:srgbClr val="000000"/>
                </a:solidFill>
              </a:rPr>
              <a:t>προηγούμενα </a:t>
            </a:r>
            <a:r>
              <a:rPr lang="el-GR" sz="1400" dirty="0">
                <a:solidFill>
                  <a:srgbClr val="000000"/>
                </a:solidFill>
              </a:rPr>
              <a:t>μαθήματα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339752" y="2708920"/>
            <a:ext cx="2376264" cy="23042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b="1" dirty="0">
                <a:solidFill>
                  <a:srgbClr val="000000"/>
                </a:solidFill>
              </a:rPr>
              <a:t>Σχεδιασμός </a:t>
            </a:r>
            <a:r>
              <a:rPr lang="el-GR" sz="1400" dirty="0">
                <a:solidFill>
                  <a:srgbClr val="000000"/>
                </a:solidFill>
              </a:rPr>
              <a:t> κατάλληλου </a:t>
            </a:r>
            <a:r>
              <a:rPr lang="el-GR" sz="1400" b="1" dirty="0">
                <a:solidFill>
                  <a:srgbClr val="000000"/>
                </a:solidFill>
              </a:rPr>
              <a:t>κλίματος</a:t>
            </a:r>
            <a:r>
              <a:rPr lang="el-GR" sz="1400" dirty="0">
                <a:solidFill>
                  <a:srgbClr val="000000"/>
                </a:solidFill>
              </a:rPr>
              <a:t>, ανάπτυξη </a:t>
            </a:r>
            <a:r>
              <a:rPr lang="el-GR" sz="1400" b="1" dirty="0">
                <a:solidFill>
                  <a:srgbClr val="000000"/>
                </a:solidFill>
              </a:rPr>
              <a:t>στρατηγικών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διαχείρισης &amp; ψυχοδυναμικής τ</a:t>
            </a:r>
            <a:r>
              <a:rPr lang="el-GR" sz="1400" dirty="0">
                <a:solidFill>
                  <a:srgbClr val="000000"/>
                </a:solidFill>
              </a:rPr>
              <a:t>ων ομάδων για</a:t>
            </a:r>
            <a:r>
              <a:rPr lang="el-GR" sz="1400" b="1" dirty="0">
                <a:solidFill>
                  <a:srgbClr val="000000"/>
                </a:solidFill>
              </a:rPr>
              <a:t>  έλεγχο, πειθαρχία</a:t>
            </a:r>
            <a:r>
              <a:rPr lang="el-GR" sz="1400" dirty="0">
                <a:solidFill>
                  <a:srgbClr val="000000"/>
                </a:solidFill>
              </a:rPr>
              <a:t>, αρμονικές</a:t>
            </a:r>
            <a:r>
              <a:rPr lang="el-GR" sz="1400" b="1" dirty="0">
                <a:solidFill>
                  <a:srgbClr val="000000"/>
                </a:solidFill>
              </a:rPr>
              <a:t>, διαπροσωπικές </a:t>
            </a:r>
            <a:r>
              <a:rPr lang="el-GR" sz="1400" dirty="0">
                <a:solidFill>
                  <a:srgbClr val="000000"/>
                </a:solidFill>
              </a:rPr>
              <a:t>σχέσεις,</a:t>
            </a:r>
            <a:r>
              <a:rPr lang="el-GR" sz="1400" b="1" dirty="0">
                <a:solidFill>
                  <a:srgbClr val="000000"/>
                </a:solidFill>
              </a:rPr>
              <a:t> επικοινωνία, ποιότητα </a:t>
            </a:r>
            <a:r>
              <a:rPr lang="el-GR" sz="1400" dirty="0">
                <a:solidFill>
                  <a:srgbClr val="000000"/>
                </a:solidFill>
              </a:rPr>
              <a:t>σχολικών </a:t>
            </a:r>
            <a:r>
              <a:rPr lang="el-GR" sz="1400" b="1" dirty="0">
                <a:solidFill>
                  <a:srgbClr val="000000"/>
                </a:solidFill>
              </a:rPr>
              <a:t>εργασιών  &amp; </a:t>
            </a:r>
            <a:r>
              <a:rPr lang="el-GR" sz="1400" dirty="0">
                <a:solidFill>
                  <a:srgbClr val="000000"/>
                </a:solidFill>
              </a:rPr>
              <a:t>μεγιστοποίηση της</a:t>
            </a:r>
            <a:r>
              <a:rPr lang="el-GR" sz="1400" b="1" dirty="0">
                <a:solidFill>
                  <a:srgbClr val="000000"/>
                </a:solidFill>
              </a:rPr>
              <a:t> μάθησης</a:t>
            </a:r>
            <a:endParaRPr lang="el-GR" sz="1400" dirty="0">
              <a:solidFill>
                <a:srgbClr val="000000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411760" y="764704"/>
            <a:ext cx="2448272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b="1" dirty="0">
                <a:solidFill>
                  <a:srgbClr val="000000"/>
                </a:solidFill>
              </a:rPr>
              <a:t>Επιλογή</a:t>
            </a:r>
            <a:r>
              <a:rPr lang="el-GR" sz="1400" dirty="0">
                <a:solidFill>
                  <a:srgbClr val="000000"/>
                </a:solidFill>
              </a:rPr>
              <a:t>  εναλλακτικών  </a:t>
            </a:r>
            <a:r>
              <a:rPr lang="el-GR" sz="1400" b="1" dirty="0">
                <a:solidFill>
                  <a:srgbClr val="000000"/>
                </a:solidFill>
              </a:rPr>
              <a:t>μεθόδων</a:t>
            </a:r>
            <a:r>
              <a:rPr lang="el-GR" sz="1400" dirty="0">
                <a:solidFill>
                  <a:srgbClr val="000000"/>
                </a:solidFill>
              </a:rPr>
              <a:t>, </a:t>
            </a:r>
            <a:r>
              <a:rPr lang="el-GR" sz="1400" b="1" dirty="0">
                <a:solidFill>
                  <a:srgbClr val="000000"/>
                </a:solidFill>
              </a:rPr>
              <a:t>στρατηγικών</a:t>
            </a:r>
            <a:r>
              <a:rPr lang="el-GR" sz="1400" dirty="0">
                <a:solidFill>
                  <a:srgbClr val="000000"/>
                </a:solidFill>
              </a:rPr>
              <a:t>, </a:t>
            </a:r>
            <a:r>
              <a:rPr lang="el-GR" sz="1400" b="1" dirty="0">
                <a:solidFill>
                  <a:srgbClr val="000000"/>
                </a:solidFill>
              </a:rPr>
              <a:t>μοντέλων &amp; ερωτήσεων διδασκαλίας</a:t>
            </a:r>
            <a:r>
              <a:rPr lang="el-GR" sz="1400" dirty="0">
                <a:solidFill>
                  <a:srgbClr val="000000"/>
                </a:solidFill>
              </a:rPr>
              <a:t>  σύμφωνα  με τους </a:t>
            </a:r>
            <a:r>
              <a:rPr lang="el-GR" sz="1400" b="1" dirty="0">
                <a:solidFill>
                  <a:srgbClr val="000000"/>
                </a:solidFill>
              </a:rPr>
              <a:t>στόχους</a:t>
            </a:r>
            <a:r>
              <a:rPr lang="el-GR" sz="1400" dirty="0">
                <a:solidFill>
                  <a:srgbClr val="000000"/>
                </a:solidFill>
              </a:rPr>
              <a:t>, το </a:t>
            </a:r>
            <a:r>
              <a:rPr lang="el-GR" sz="1400" b="1" dirty="0">
                <a:solidFill>
                  <a:srgbClr val="000000"/>
                </a:solidFill>
              </a:rPr>
              <a:t>περιεχόμενο</a:t>
            </a:r>
            <a:r>
              <a:rPr lang="el-GR" sz="1400" dirty="0">
                <a:solidFill>
                  <a:srgbClr val="000000"/>
                </a:solidFill>
              </a:rPr>
              <a:t>, το μαθησιακό </a:t>
            </a:r>
            <a:r>
              <a:rPr lang="el-GR" sz="1400" b="1" dirty="0">
                <a:solidFill>
                  <a:srgbClr val="000000"/>
                </a:solidFill>
              </a:rPr>
              <a:t>προφίλ</a:t>
            </a:r>
            <a:r>
              <a:rPr lang="el-GR" sz="1400" dirty="0">
                <a:solidFill>
                  <a:srgbClr val="000000"/>
                </a:solidFill>
              </a:rPr>
              <a:t>, τη μαθησιακή  </a:t>
            </a:r>
            <a:r>
              <a:rPr lang="el-GR" sz="1400" b="1" dirty="0">
                <a:solidFill>
                  <a:srgbClr val="000000"/>
                </a:solidFill>
              </a:rPr>
              <a:t>ετοιμότητα </a:t>
            </a:r>
            <a:r>
              <a:rPr lang="el-GR" sz="1400" dirty="0">
                <a:solidFill>
                  <a:srgbClr val="000000"/>
                </a:solidFill>
              </a:rPr>
              <a:t>&amp; το</a:t>
            </a:r>
            <a:r>
              <a:rPr lang="el-GR" sz="1400" b="1" dirty="0">
                <a:solidFill>
                  <a:srgbClr val="000000"/>
                </a:solidFill>
              </a:rPr>
              <a:t> 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κλίμα </a:t>
            </a:r>
            <a:r>
              <a:rPr lang="el-GR" sz="1400" dirty="0">
                <a:solidFill>
                  <a:srgbClr val="000000"/>
                </a:solidFill>
              </a:rPr>
              <a:t>για</a:t>
            </a:r>
            <a:r>
              <a:rPr lang="el-GR" sz="1400" b="1" dirty="0">
                <a:solidFill>
                  <a:srgbClr val="000000"/>
                </a:solidFill>
              </a:rPr>
              <a:t> πολύπλευρη </a:t>
            </a:r>
            <a:r>
              <a:rPr lang="el-GR" sz="1400" dirty="0">
                <a:solidFill>
                  <a:srgbClr val="000000"/>
                </a:solidFill>
              </a:rPr>
              <a:t>ανάπτυξη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716016" y="2708920"/>
            <a:ext cx="2232248" cy="23042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dirty="0">
                <a:solidFill>
                  <a:srgbClr val="000000"/>
                </a:solidFill>
              </a:rPr>
              <a:t>Προγραμματισμός &amp; α</a:t>
            </a:r>
            <a:r>
              <a:rPr lang="el-GR" sz="1400" b="1" dirty="0">
                <a:solidFill>
                  <a:srgbClr val="000000"/>
                </a:solidFill>
              </a:rPr>
              <a:t>ξιοποίηση</a:t>
            </a:r>
            <a:r>
              <a:rPr lang="el-GR" sz="1400" dirty="0">
                <a:solidFill>
                  <a:srgbClr val="000000"/>
                </a:solidFill>
              </a:rPr>
              <a:t> διδακτικού </a:t>
            </a:r>
            <a:r>
              <a:rPr lang="el-GR" sz="1400" b="1" dirty="0">
                <a:solidFill>
                  <a:srgbClr val="000000"/>
                </a:solidFill>
              </a:rPr>
              <a:t>χρόνου</a:t>
            </a:r>
            <a:r>
              <a:rPr lang="el-GR" sz="1400" dirty="0">
                <a:solidFill>
                  <a:srgbClr val="000000"/>
                </a:solidFill>
              </a:rPr>
              <a:t> για κάθε </a:t>
            </a:r>
            <a:r>
              <a:rPr lang="el-GR" sz="1400" b="1" dirty="0">
                <a:solidFill>
                  <a:srgbClr val="000000"/>
                </a:solidFill>
              </a:rPr>
              <a:t>έργο</a:t>
            </a:r>
            <a:r>
              <a:rPr lang="el-GR" sz="1400" dirty="0">
                <a:solidFill>
                  <a:srgbClr val="000000"/>
                </a:solidFill>
              </a:rPr>
              <a:t> μάθησης, ανάλογα με  το  </a:t>
            </a:r>
            <a:r>
              <a:rPr lang="el-GR" sz="1400" b="1" dirty="0">
                <a:solidFill>
                  <a:srgbClr val="000000"/>
                </a:solidFill>
              </a:rPr>
              <a:t>περιεχόμενο</a:t>
            </a:r>
            <a:r>
              <a:rPr lang="el-GR" sz="1400" dirty="0">
                <a:solidFill>
                  <a:srgbClr val="000000"/>
                </a:solidFill>
              </a:rPr>
              <a:t>, τα </a:t>
            </a:r>
            <a:r>
              <a:rPr lang="el-GR" sz="1400" b="1" dirty="0">
                <a:solidFill>
                  <a:srgbClr val="000000"/>
                </a:solidFill>
              </a:rPr>
              <a:t>επίπεδ</a:t>
            </a:r>
            <a:r>
              <a:rPr lang="el-GR" sz="1400" dirty="0">
                <a:solidFill>
                  <a:srgbClr val="000000"/>
                </a:solidFill>
              </a:rPr>
              <a:t>α &amp; το μαθησιακό </a:t>
            </a:r>
            <a:r>
              <a:rPr lang="el-GR" sz="1400" b="1" dirty="0">
                <a:solidFill>
                  <a:srgbClr val="000000"/>
                </a:solidFill>
              </a:rPr>
              <a:t>προφίλ-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ορθή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κατανομή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χρόνου</a:t>
            </a:r>
            <a:r>
              <a:rPr lang="el-GR" sz="1400" dirty="0">
                <a:solidFill>
                  <a:srgbClr val="000000"/>
                </a:solidFill>
              </a:rPr>
              <a:t> για τάξεις </a:t>
            </a:r>
            <a:r>
              <a:rPr lang="el-GR" sz="1400" b="1" dirty="0">
                <a:solidFill>
                  <a:srgbClr val="000000"/>
                </a:solidFill>
              </a:rPr>
              <a:t>μικτών</a:t>
            </a:r>
            <a:r>
              <a:rPr lang="el-GR" sz="1400" dirty="0">
                <a:solidFill>
                  <a:srgbClr val="000000"/>
                </a:solidFill>
              </a:rPr>
              <a:t> ικανοτήτων για </a:t>
            </a:r>
            <a:r>
              <a:rPr lang="el-GR" sz="1400" b="1" dirty="0">
                <a:solidFill>
                  <a:srgbClr val="000000"/>
                </a:solidFill>
              </a:rPr>
              <a:t>μεγιστοποίηση</a:t>
            </a:r>
            <a:r>
              <a:rPr lang="el-GR" sz="1400" dirty="0">
                <a:solidFill>
                  <a:srgbClr val="000000"/>
                </a:solidFill>
              </a:rPr>
              <a:t> μάθησης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932040" y="836712"/>
            <a:ext cx="2376264" cy="18238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dirty="0">
                <a:solidFill>
                  <a:srgbClr val="000000"/>
                </a:solidFill>
              </a:rPr>
              <a:t>Χρήση </a:t>
            </a:r>
            <a:r>
              <a:rPr lang="el-GR" sz="1400" b="1" dirty="0">
                <a:solidFill>
                  <a:srgbClr val="000000"/>
                </a:solidFill>
              </a:rPr>
              <a:t>διαφοροποιημένων</a:t>
            </a:r>
            <a:r>
              <a:rPr lang="el-GR" sz="1400" dirty="0">
                <a:solidFill>
                  <a:srgbClr val="000000"/>
                </a:solidFill>
              </a:rPr>
              <a:t> διδακτικών </a:t>
            </a:r>
            <a:r>
              <a:rPr lang="el-GR" sz="1400" b="1" dirty="0">
                <a:solidFill>
                  <a:srgbClr val="000000"/>
                </a:solidFill>
              </a:rPr>
              <a:t>μέσων,</a:t>
            </a:r>
            <a:r>
              <a:rPr lang="el-GR" sz="1400" dirty="0">
                <a:solidFill>
                  <a:srgbClr val="000000"/>
                </a:solidFill>
              </a:rPr>
              <a:t> υλικών και  νέων τεχνολογιών (</a:t>
            </a:r>
            <a:r>
              <a:rPr lang="el-GR" sz="1400" b="1" dirty="0">
                <a:solidFill>
                  <a:srgbClr val="000000"/>
                </a:solidFill>
              </a:rPr>
              <a:t>ΤΠΕ</a:t>
            </a:r>
            <a:r>
              <a:rPr lang="el-GR" sz="1400" dirty="0">
                <a:solidFill>
                  <a:srgbClr val="000000"/>
                </a:solidFill>
              </a:rPr>
              <a:t>) σύμφωνα με τους </a:t>
            </a:r>
            <a:r>
              <a:rPr lang="el-GR" sz="1400" b="1" dirty="0">
                <a:solidFill>
                  <a:srgbClr val="000000"/>
                </a:solidFill>
              </a:rPr>
              <a:t>διαφοροποιημένους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στόχους</a:t>
            </a:r>
            <a:r>
              <a:rPr lang="el-GR" sz="1400" dirty="0">
                <a:solidFill>
                  <a:srgbClr val="000000"/>
                </a:solidFill>
              </a:rPr>
              <a:t>, το </a:t>
            </a:r>
            <a:r>
              <a:rPr lang="el-GR" sz="1400" b="1" dirty="0">
                <a:solidFill>
                  <a:srgbClr val="000000"/>
                </a:solidFill>
              </a:rPr>
              <a:t>περιεχόμενο</a:t>
            </a:r>
            <a:r>
              <a:rPr lang="el-GR" sz="1400" dirty="0">
                <a:solidFill>
                  <a:srgbClr val="000000"/>
                </a:solidFill>
              </a:rPr>
              <a:t>, τη μαθησιακή </a:t>
            </a:r>
            <a:r>
              <a:rPr lang="el-GR" sz="1400" b="1" dirty="0">
                <a:solidFill>
                  <a:srgbClr val="000000"/>
                </a:solidFill>
              </a:rPr>
              <a:t>ετοιμότητα</a:t>
            </a:r>
            <a:r>
              <a:rPr lang="el-GR" sz="1400" dirty="0">
                <a:solidFill>
                  <a:srgbClr val="000000"/>
                </a:solidFill>
              </a:rPr>
              <a:t> &amp; το </a:t>
            </a:r>
            <a:r>
              <a:rPr lang="el-GR" sz="1400" b="1" dirty="0">
                <a:solidFill>
                  <a:srgbClr val="000000"/>
                </a:solidFill>
              </a:rPr>
              <a:t>προφίλ</a:t>
            </a:r>
            <a:r>
              <a:rPr lang="el-GR" sz="1400" dirty="0">
                <a:solidFill>
                  <a:srgbClr val="000000"/>
                </a:solidFill>
              </a:rPr>
              <a:t>  των μαθητών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7010400" y="2708920"/>
            <a:ext cx="2133600" cy="23042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dirty="0">
                <a:solidFill>
                  <a:srgbClr val="000000"/>
                </a:solidFill>
              </a:rPr>
              <a:t>Σχεδιασμός </a:t>
            </a:r>
            <a:r>
              <a:rPr lang="el-GR" sz="1400" b="1" dirty="0">
                <a:solidFill>
                  <a:srgbClr val="000000"/>
                </a:solidFill>
              </a:rPr>
              <a:t>ποικίλων</a:t>
            </a:r>
            <a:r>
              <a:rPr lang="el-GR" sz="1400" dirty="0">
                <a:solidFill>
                  <a:srgbClr val="000000"/>
                </a:solidFill>
              </a:rPr>
              <a:t> μορφών  </a:t>
            </a:r>
            <a:r>
              <a:rPr lang="el-GR" sz="1400" b="1" dirty="0">
                <a:solidFill>
                  <a:srgbClr val="000000"/>
                </a:solidFill>
              </a:rPr>
              <a:t>τεστ</a:t>
            </a:r>
            <a:r>
              <a:rPr lang="el-GR" sz="1400" dirty="0">
                <a:solidFill>
                  <a:srgbClr val="000000"/>
                </a:solidFill>
              </a:rPr>
              <a:t> για την </a:t>
            </a:r>
            <a:r>
              <a:rPr lang="el-GR" sz="1400" b="1" dirty="0">
                <a:solidFill>
                  <a:srgbClr val="000000"/>
                </a:solidFill>
              </a:rPr>
              <a:t>αποτίμησ</a:t>
            </a:r>
            <a:r>
              <a:rPr lang="el-GR" sz="1400" dirty="0">
                <a:solidFill>
                  <a:srgbClr val="000000"/>
                </a:solidFill>
              </a:rPr>
              <a:t>η στόχων, </a:t>
            </a:r>
            <a:r>
              <a:rPr lang="el-GR" sz="1400" b="1" dirty="0">
                <a:solidFill>
                  <a:srgbClr val="000000"/>
                </a:solidFill>
              </a:rPr>
              <a:t>επιδόσεων</a:t>
            </a:r>
            <a:r>
              <a:rPr lang="el-GR" sz="1400" dirty="0">
                <a:solidFill>
                  <a:srgbClr val="000000"/>
                </a:solidFill>
              </a:rPr>
              <a:t> &amp; προόδου σε όλους τους </a:t>
            </a:r>
            <a:r>
              <a:rPr lang="el-GR" sz="1400" b="1" dirty="0">
                <a:solidFill>
                  <a:srgbClr val="000000"/>
                </a:solidFill>
              </a:rPr>
              <a:t>τομείς,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κλίμα</a:t>
            </a:r>
            <a:r>
              <a:rPr lang="el-GR" sz="1400" dirty="0">
                <a:solidFill>
                  <a:srgbClr val="000000"/>
                </a:solidFill>
              </a:rPr>
              <a:t> τάξης, μαθησιακής </a:t>
            </a:r>
            <a:r>
              <a:rPr lang="el-GR" sz="1400" b="1" dirty="0">
                <a:solidFill>
                  <a:srgbClr val="000000"/>
                </a:solidFill>
              </a:rPr>
              <a:t>διαδικασίας, διδακτικού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l-GR" sz="1400" b="1" dirty="0">
                <a:solidFill>
                  <a:srgbClr val="000000"/>
                </a:solidFill>
              </a:rPr>
              <a:t>έργο</a:t>
            </a:r>
            <a:r>
              <a:rPr lang="el-GR" sz="1400" dirty="0">
                <a:solidFill>
                  <a:srgbClr val="000000"/>
                </a:solidFill>
              </a:rPr>
              <a:t>υ, </a:t>
            </a:r>
            <a:r>
              <a:rPr lang="el-GR" sz="1400" b="1" dirty="0" err="1">
                <a:solidFill>
                  <a:srgbClr val="000000"/>
                </a:solidFill>
              </a:rPr>
              <a:t>αυτοαξιολόγηση</a:t>
            </a:r>
            <a:r>
              <a:rPr lang="el-GR" sz="1400" dirty="0" err="1">
                <a:solidFill>
                  <a:srgbClr val="000000"/>
                </a:solidFill>
              </a:rPr>
              <a:t>ς</a:t>
            </a:r>
            <a:r>
              <a:rPr lang="el-GR" sz="1400" dirty="0">
                <a:solidFill>
                  <a:srgbClr val="000000"/>
                </a:solidFill>
              </a:rPr>
              <a:t> εκπαιδευτικού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380312" y="836712"/>
            <a:ext cx="1763689" cy="18238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b="1" dirty="0">
                <a:solidFill>
                  <a:srgbClr val="000000"/>
                </a:solidFill>
              </a:rPr>
              <a:t>Έλεγχος</a:t>
            </a:r>
            <a:r>
              <a:rPr lang="el-GR" sz="1400" dirty="0">
                <a:solidFill>
                  <a:srgbClr val="000000"/>
                </a:solidFill>
              </a:rPr>
              <a:t> των διδακτικών </a:t>
            </a:r>
            <a:r>
              <a:rPr lang="el-GR" sz="1400" b="1" dirty="0">
                <a:solidFill>
                  <a:srgbClr val="000000"/>
                </a:solidFill>
              </a:rPr>
              <a:t>μέσων</a:t>
            </a:r>
            <a:r>
              <a:rPr lang="el-GR" sz="1400" dirty="0">
                <a:solidFill>
                  <a:srgbClr val="000000"/>
                </a:solidFill>
              </a:rPr>
              <a:t> για ενδεχόμενες </a:t>
            </a:r>
            <a:r>
              <a:rPr lang="el-GR" sz="1400" b="1" dirty="0">
                <a:solidFill>
                  <a:srgbClr val="000000"/>
                </a:solidFill>
              </a:rPr>
              <a:t>προκαταλήψεις</a:t>
            </a:r>
            <a:r>
              <a:rPr lang="el-GR" sz="1400" dirty="0">
                <a:solidFill>
                  <a:srgbClr val="000000"/>
                </a:solidFill>
              </a:rPr>
              <a:t> &amp; ‘</a:t>
            </a:r>
            <a:r>
              <a:rPr lang="el-GR" sz="1400" b="1" dirty="0">
                <a:solidFill>
                  <a:srgbClr val="000000"/>
                </a:solidFill>
              </a:rPr>
              <a:t>κρυφά μηνύματα</a:t>
            </a:r>
            <a:r>
              <a:rPr lang="el-GR" sz="1400" dirty="0">
                <a:solidFill>
                  <a:srgbClr val="000000"/>
                </a:solidFill>
              </a:rPr>
              <a:t>’ σε κείμενα</a:t>
            </a:r>
            <a:r>
              <a:rPr lang="el-GR" sz="1400" b="1" dirty="0">
                <a:solidFill>
                  <a:srgbClr val="000000"/>
                </a:solidFill>
              </a:rPr>
              <a:t>, πηγές</a:t>
            </a:r>
            <a:r>
              <a:rPr lang="el-GR" sz="1400" dirty="0">
                <a:solidFill>
                  <a:srgbClr val="000000"/>
                </a:solidFill>
              </a:rPr>
              <a:t>, υλικά, </a:t>
            </a:r>
            <a:r>
              <a:rPr lang="el-GR" sz="1400" b="1" dirty="0">
                <a:solidFill>
                  <a:srgbClr val="000000"/>
                </a:solidFill>
              </a:rPr>
              <a:t>δραστηριότητες</a:t>
            </a:r>
            <a:endParaRPr lang="el-GR" sz="1400" dirty="0">
              <a:solidFill>
                <a:srgbClr val="000000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2708920"/>
            <a:ext cx="2238375" cy="23042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l-GR" sz="1500" dirty="0">
                <a:solidFill>
                  <a:srgbClr val="000000"/>
                </a:solidFill>
              </a:rPr>
              <a:t>Προγραμματισμός </a:t>
            </a:r>
            <a:r>
              <a:rPr lang="el-GR" sz="1500" b="1" dirty="0">
                <a:solidFill>
                  <a:srgbClr val="000000"/>
                </a:solidFill>
              </a:rPr>
              <a:t>διαφοροποιημένων</a:t>
            </a:r>
            <a:r>
              <a:rPr lang="el-GR" sz="1500" dirty="0">
                <a:solidFill>
                  <a:srgbClr val="000000"/>
                </a:solidFill>
              </a:rPr>
              <a:t> ή/και εναλλακτικών </a:t>
            </a:r>
            <a:r>
              <a:rPr lang="el-GR" sz="1500" b="1" dirty="0">
                <a:solidFill>
                  <a:srgbClr val="000000"/>
                </a:solidFill>
              </a:rPr>
              <a:t>δραστηριοτήτω</a:t>
            </a:r>
            <a:r>
              <a:rPr lang="el-GR" sz="1500" dirty="0">
                <a:solidFill>
                  <a:srgbClr val="000000"/>
                </a:solidFill>
              </a:rPr>
              <a:t>ν &amp; </a:t>
            </a:r>
            <a:r>
              <a:rPr lang="el-GR" sz="1500" b="1" dirty="0">
                <a:solidFill>
                  <a:srgbClr val="000000"/>
                </a:solidFill>
              </a:rPr>
              <a:t>εννοιολογικώ</a:t>
            </a:r>
            <a:r>
              <a:rPr lang="el-GR" sz="1500" dirty="0">
                <a:solidFill>
                  <a:srgbClr val="000000"/>
                </a:solidFill>
              </a:rPr>
              <a:t>ν </a:t>
            </a:r>
            <a:r>
              <a:rPr lang="el-GR" sz="1500" b="1" dirty="0">
                <a:solidFill>
                  <a:srgbClr val="000000"/>
                </a:solidFill>
              </a:rPr>
              <a:t>χαρτών,</a:t>
            </a:r>
            <a:r>
              <a:rPr lang="el-GR" sz="1500" dirty="0">
                <a:solidFill>
                  <a:srgbClr val="000000"/>
                </a:solidFill>
              </a:rPr>
              <a:t> σύμφωνα με το  </a:t>
            </a:r>
            <a:r>
              <a:rPr lang="el-GR" sz="1500" b="1" dirty="0">
                <a:solidFill>
                  <a:srgbClr val="000000"/>
                </a:solidFill>
              </a:rPr>
              <a:t>προφίλ</a:t>
            </a:r>
            <a:r>
              <a:rPr lang="el-GR" sz="1500" dirty="0">
                <a:solidFill>
                  <a:srgbClr val="000000"/>
                </a:solidFill>
              </a:rPr>
              <a:t>, την </a:t>
            </a:r>
            <a:r>
              <a:rPr lang="el-GR" sz="1500" b="1" dirty="0">
                <a:solidFill>
                  <a:srgbClr val="000000"/>
                </a:solidFill>
              </a:rPr>
              <a:t>ετοιμότητα</a:t>
            </a:r>
            <a:r>
              <a:rPr lang="el-GR" sz="1500" dirty="0">
                <a:solidFill>
                  <a:srgbClr val="000000"/>
                </a:solidFill>
              </a:rPr>
              <a:t>, τα </a:t>
            </a:r>
            <a:r>
              <a:rPr lang="el-GR" sz="1500" b="1" dirty="0">
                <a:solidFill>
                  <a:srgbClr val="000000"/>
                </a:solidFill>
              </a:rPr>
              <a:t>ενδιαφέροντα</a:t>
            </a:r>
            <a:r>
              <a:rPr lang="el-GR" sz="1500" dirty="0">
                <a:solidFill>
                  <a:srgbClr val="000000"/>
                </a:solidFill>
              </a:rPr>
              <a:t> &amp; </a:t>
            </a:r>
            <a:r>
              <a:rPr lang="el-GR" sz="1500" b="1" dirty="0">
                <a:solidFill>
                  <a:srgbClr val="000000"/>
                </a:solidFill>
              </a:rPr>
              <a:t>κλίσεις </a:t>
            </a:r>
            <a:r>
              <a:rPr lang="el-GR" sz="1500" dirty="0">
                <a:solidFill>
                  <a:srgbClr val="000000"/>
                </a:solidFill>
              </a:rPr>
              <a:t>των μαθητών</a:t>
            </a:r>
            <a:endParaRPr lang="el-GR" sz="15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9 - Βέλος προς τα κάτω"/>
          <p:cNvSpPr/>
          <p:nvPr/>
        </p:nvSpPr>
        <p:spPr>
          <a:xfrm>
            <a:off x="8639944" y="2492896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1" name="10 - Βέλος προς τα κάτω"/>
          <p:cNvSpPr/>
          <p:nvPr/>
        </p:nvSpPr>
        <p:spPr>
          <a:xfrm>
            <a:off x="6588225" y="2564904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2" name="11 - Βέλος προς τα κάτω"/>
          <p:cNvSpPr/>
          <p:nvPr/>
        </p:nvSpPr>
        <p:spPr>
          <a:xfrm>
            <a:off x="4283969" y="2564904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3" name="12 - Βέλος προς τα κάτω"/>
          <p:cNvSpPr/>
          <p:nvPr/>
        </p:nvSpPr>
        <p:spPr>
          <a:xfrm>
            <a:off x="1763688" y="2564904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4" name="13 - Δεξιό βέλος"/>
          <p:cNvSpPr/>
          <p:nvPr/>
        </p:nvSpPr>
        <p:spPr>
          <a:xfrm>
            <a:off x="2267744" y="1844824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5" name="14 - Δεξιό βέλος"/>
          <p:cNvSpPr/>
          <p:nvPr/>
        </p:nvSpPr>
        <p:spPr>
          <a:xfrm>
            <a:off x="4572000" y="335699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6" name="15 - Δεξιό βέλος"/>
          <p:cNvSpPr/>
          <p:nvPr/>
        </p:nvSpPr>
        <p:spPr>
          <a:xfrm>
            <a:off x="6876256" y="335699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7" name="16 - Δεξιό βέλος"/>
          <p:cNvSpPr/>
          <p:nvPr/>
        </p:nvSpPr>
        <p:spPr>
          <a:xfrm>
            <a:off x="2195736" y="335699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8" name="17 - Δεξιό βέλος"/>
          <p:cNvSpPr/>
          <p:nvPr/>
        </p:nvSpPr>
        <p:spPr>
          <a:xfrm>
            <a:off x="4788024" y="191683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9" name="18 - Δεξιό βέλος"/>
          <p:cNvSpPr/>
          <p:nvPr/>
        </p:nvSpPr>
        <p:spPr>
          <a:xfrm>
            <a:off x="7236296" y="1844824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1" name="Text Box 2" descr="5%"/>
          <p:cNvSpPr txBox="1"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pattFill prst="pct5">
            <a:fgClr>
              <a:srgbClr val="C2D69B"/>
            </a:fgClr>
            <a:bgClr>
              <a:srgbClr val="C2D69B"/>
            </a:bgClr>
          </a:pattFill>
          <a:ln w="57150" cmpd="thickThin">
            <a:solidFill>
              <a:srgbClr val="943634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1700" b="1" dirty="0">
                <a:solidFill>
                  <a:srgbClr val="000000"/>
                </a:solidFill>
                <a:latin typeface="Calibri" pitchFamily="34" charset="0"/>
              </a:rPr>
              <a:t>ΛΗΨΗ ΑΠΟΦΑΣΕΩΝ ΓΙΑ ΤΟ ΣΧΕΔΙΑΣΜΟ ΤΟΥ ΜΑΘΗΜΑΤΟΣ ΤΗΣ ΗΜΕΡΑΣ &amp; ΤΗ ΔΗΜΙΟΥΡΓΙΑ ΓΟΝΙΜΟΥ ΔΙΔΑΚΤΙΚΟΥ ΠΕΡΙΒΑΛΛΟΝΤΟΣ ΚΑΙ ‘ΟΙΚΟΛΟΓΙΑΣ’ ΜΑΘΗΣΗΣ</a:t>
            </a:r>
            <a:endParaRPr lang="el-GR" sz="17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1700" b="1" i="1" dirty="0">
                <a:solidFill>
                  <a:srgbClr val="000000"/>
                </a:solidFill>
                <a:latin typeface="Calibri" pitchFamily="34" charset="0"/>
              </a:rPr>
              <a:t>Μεθοδολογική Προσέγγιση του μαθήματος</a:t>
            </a:r>
            <a:endParaRPr lang="el-GR" sz="17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2" name="21 - Δεξιό βέλος"/>
          <p:cNvSpPr/>
          <p:nvPr/>
        </p:nvSpPr>
        <p:spPr>
          <a:xfrm rot="5237892">
            <a:off x="2166321" y="665018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3" name="22 - Δεξιό βέλος"/>
          <p:cNvSpPr/>
          <p:nvPr/>
        </p:nvSpPr>
        <p:spPr>
          <a:xfrm rot="5237892">
            <a:off x="7206881" y="593010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6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 descr="5%"/>
          <p:cNvSpPr txBox="1">
            <a:spLocks noChangeArrowheads="1"/>
          </p:cNvSpPr>
          <p:nvPr/>
        </p:nvSpPr>
        <p:spPr bwMode="auto">
          <a:xfrm>
            <a:off x="1907704" y="0"/>
            <a:ext cx="5112568" cy="764704"/>
          </a:xfrm>
          <a:prstGeom prst="rect">
            <a:avLst/>
          </a:prstGeom>
          <a:pattFill prst="pct5">
            <a:fgClr>
              <a:srgbClr val="FFFFCC"/>
            </a:fgClr>
            <a:bgClr>
              <a:srgbClr val="FFFFCC"/>
            </a:bgClr>
          </a:pattFill>
          <a:ln w="57150" cmpd="thickThin">
            <a:solidFill>
              <a:srgbClr val="94363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l-GR" sz="1600" b="1" dirty="0">
                <a:solidFill>
                  <a:srgbClr val="000000"/>
                </a:solidFill>
                <a:latin typeface="Calibri" pitchFamily="34" charset="0"/>
              </a:rPr>
              <a:t>ΔΙΔΑΚΤΙΚΟ ΣΤΑΔΙΟ </a:t>
            </a:r>
          </a:p>
          <a:p>
            <a:pPr algn="ctr"/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‘ΕΦΑΡΜΟΣΜΕΝΟ  ΠΡΟΓΡΑΜΜΑ’-(</a:t>
            </a:r>
            <a:r>
              <a:rPr lang="en-US" sz="1500" b="1" dirty="0">
                <a:solidFill>
                  <a:srgbClr val="000000"/>
                </a:solidFill>
                <a:latin typeface="Calibri" pitchFamily="34" charset="0"/>
              </a:rPr>
              <a:t>APPLIED CURRICULUM</a:t>
            </a:r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)-</a:t>
            </a:r>
          </a:p>
          <a:p>
            <a:pPr algn="ctr"/>
            <a:r>
              <a:rPr lang="el-GR" sz="1500" b="1" dirty="0">
                <a:solidFill>
                  <a:srgbClr val="000000"/>
                </a:solidFill>
                <a:latin typeface="Calibri" pitchFamily="34" charset="0"/>
              </a:rPr>
              <a:t>‘ΔΙΔΑΚΤΙΚΟ ΠΡΟΓΡΑΜΜΑ’</a:t>
            </a:r>
            <a:r>
              <a:rPr lang="en-US" sz="1500" b="1" dirty="0">
                <a:solidFill>
                  <a:srgbClr val="000000"/>
                </a:solidFill>
                <a:latin typeface="Calibri" pitchFamily="34" charset="0"/>
              </a:rPr>
              <a:t> (INSTRUCTIONAL PROGRAM)</a:t>
            </a:r>
            <a:endParaRPr lang="el-GR" sz="15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620688"/>
            <a:ext cx="1907704" cy="23042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Κριτικός </a:t>
            </a:r>
            <a:r>
              <a:rPr lang="el-GR" sz="1500" b="1" dirty="0" err="1">
                <a:solidFill>
                  <a:srgbClr val="000000"/>
                </a:solidFill>
              </a:rPr>
              <a:t>αναστοχασμός</a:t>
            </a:r>
            <a:r>
              <a:rPr lang="el-GR" sz="1500" dirty="0">
                <a:solidFill>
                  <a:srgbClr val="000000"/>
                </a:solidFill>
              </a:rPr>
              <a:t> αποφάσεων της ωριαίας διδασκαλίας  –</a:t>
            </a:r>
            <a:r>
              <a:rPr lang="el-GR" sz="1500" b="1" dirty="0">
                <a:solidFill>
                  <a:srgbClr val="000000"/>
                </a:solidFill>
              </a:rPr>
              <a:t>ορθολογιστική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επαλήθευση</a:t>
            </a:r>
            <a:r>
              <a:rPr lang="el-GR" sz="1500" dirty="0">
                <a:solidFill>
                  <a:srgbClr val="000000"/>
                </a:solidFill>
              </a:rPr>
              <a:t>/επανεξέταση  ‘</a:t>
            </a:r>
            <a:r>
              <a:rPr lang="el-GR" sz="1500" b="1" dirty="0">
                <a:solidFill>
                  <a:srgbClr val="000000"/>
                </a:solidFill>
              </a:rPr>
              <a:t>πορείας</a:t>
            </a:r>
            <a:r>
              <a:rPr lang="el-GR" sz="1500" dirty="0">
                <a:solidFill>
                  <a:srgbClr val="000000"/>
                </a:solidFill>
              </a:rPr>
              <a:t>’  για διδακτικές </a:t>
            </a:r>
            <a:r>
              <a:rPr lang="el-GR" sz="1500" b="1" dirty="0">
                <a:solidFill>
                  <a:srgbClr val="000000"/>
                </a:solidFill>
              </a:rPr>
              <a:t>ενέργειες</a:t>
            </a:r>
            <a:r>
              <a:rPr lang="el-GR" sz="1500" dirty="0">
                <a:solidFill>
                  <a:srgbClr val="000000"/>
                </a:solidFill>
              </a:rPr>
              <a:t> &amp; </a:t>
            </a:r>
            <a:r>
              <a:rPr lang="el-GR" sz="1500" b="1" dirty="0">
                <a:solidFill>
                  <a:srgbClr val="000000"/>
                </a:solidFill>
              </a:rPr>
              <a:t>δρώμενα </a:t>
            </a:r>
            <a:r>
              <a:rPr lang="el-GR" sz="1500" dirty="0">
                <a:solidFill>
                  <a:srgbClr val="000000"/>
                </a:solidFill>
              </a:rPr>
              <a:t>ενόψει </a:t>
            </a:r>
            <a:r>
              <a:rPr lang="el-GR" sz="1500" b="1" dirty="0">
                <a:solidFill>
                  <a:srgbClr val="000000"/>
                </a:solidFill>
              </a:rPr>
              <a:t>νέων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δεδομένων</a:t>
            </a:r>
            <a:endParaRPr lang="el-GR" sz="1500" dirty="0">
              <a:solidFill>
                <a:srgbClr val="000000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195736" y="764704"/>
            <a:ext cx="2247900" cy="216982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b="1" dirty="0">
                <a:solidFill>
                  <a:srgbClr val="000000"/>
                </a:solidFill>
              </a:rPr>
              <a:t>Ενδεχόμενη αναθεώρηση </a:t>
            </a:r>
            <a:r>
              <a:rPr lang="el-GR" sz="1500" dirty="0">
                <a:solidFill>
                  <a:srgbClr val="000000"/>
                </a:solidFill>
              </a:rPr>
              <a:t>προγραμματισμένων μεθόδων/</a:t>
            </a:r>
            <a:r>
              <a:rPr lang="el-GR" sz="1500" b="1" dirty="0">
                <a:solidFill>
                  <a:srgbClr val="000000"/>
                </a:solidFill>
              </a:rPr>
              <a:t>μοντέλων</a:t>
            </a:r>
            <a:r>
              <a:rPr lang="el-GR" sz="1500" dirty="0">
                <a:solidFill>
                  <a:srgbClr val="000000"/>
                </a:solidFill>
              </a:rPr>
              <a:t>, σύμφωνα με τα </a:t>
            </a:r>
            <a:r>
              <a:rPr lang="el-GR" sz="1500" b="1" dirty="0">
                <a:solidFill>
                  <a:srgbClr val="000000"/>
                </a:solidFill>
              </a:rPr>
              <a:t>απρόβλεπτα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συμβάντα </a:t>
            </a:r>
            <a:r>
              <a:rPr lang="el-GR" sz="1500" dirty="0">
                <a:solidFill>
                  <a:srgbClr val="000000"/>
                </a:solidFill>
              </a:rPr>
              <a:t>της </a:t>
            </a:r>
            <a:r>
              <a:rPr lang="el-GR" sz="1500" b="1" dirty="0">
                <a:solidFill>
                  <a:srgbClr val="000000"/>
                </a:solidFill>
              </a:rPr>
              <a:t>ημέρας</a:t>
            </a:r>
            <a:r>
              <a:rPr lang="el-GR" sz="1500" dirty="0">
                <a:solidFill>
                  <a:srgbClr val="000000"/>
                </a:solidFill>
              </a:rPr>
              <a:t> (πχ απουσία μαθητών, ακύρωση  δρώμενων)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572000" y="764704"/>
            <a:ext cx="2295525" cy="216982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Επανεξέταση &amp; διασφάλιση </a:t>
            </a:r>
            <a:r>
              <a:rPr lang="el-GR" sz="1500" b="1" dirty="0">
                <a:solidFill>
                  <a:srgbClr val="000000"/>
                </a:solidFill>
              </a:rPr>
              <a:t>συνθηκών μάθησης,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λειτουργικής </a:t>
            </a:r>
            <a:r>
              <a:rPr lang="el-GR" sz="1500" dirty="0">
                <a:solidFill>
                  <a:srgbClr val="000000"/>
                </a:solidFill>
              </a:rPr>
              <a:t>στήριξης (χώροι, εγκαταστάσεις, υποδομή) -‘</a:t>
            </a:r>
            <a:r>
              <a:rPr lang="el-GR" sz="1500" b="1" dirty="0">
                <a:solidFill>
                  <a:srgbClr val="000000"/>
                </a:solidFill>
              </a:rPr>
              <a:t>ανθρωπογεωγραφία</a:t>
            </a:r>
            <a:r>
              <a:rPr lang="el-GR" sz="1500" dirty="0">
                <a:solidFill>
                  <a:srgbClr val="000000"/>
                </a:solidFill>
              </a:rPr>
              <a:t>’ αίθουσας για καλύτερη επικοινωνία, αλληλεπίδραση 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7020272" y="620688"/>
            <a:ext cx="2016224" cy="23042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Αναδιατύπωση  </a:t>
            </a:r>
            <a:r>
              <a:rPr lang="el-GR" sz="1500" b="1" dirty="0">
                <a:solidFill>
                  <a:srgbClr val="000000"/>
                </a:solidFill>
              </a:rPr>
              <a:t>εναλλακτικών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ερωτήσεων</a:t>
            </a:r>
            <a:r>
              <a:rPr lang="el-GR" sz="1500" dirty="0">
                <a:solidFill>
                  <a:srgbClr val="000000"/>
                </a:solidFill>
              </a:rPr>
              <a:t> διαφορετικού βαθμού </a:t>
            </a:r>
            <a:r>
              <a:rPr lang="el-GR" sz="1500" b="1" dirty="0">
                <a:solidFill>
                  <a:srgbClr val="000000"/>
                </a:solidFill>
              </a:rPr>
              <a:t>δυσκολίας,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επιπέδων</a:t>
            </a:r>
            <a:r>
              <a:rPr lang="el-GR" sz="1500" dirty="0">
                <a:solidFill>
                  <a:srgbClr val="000000"/>
                </a:solidFill>
              </a:rPr>
              <a:t> &amp; ι</a:t>
            </a:r>
            <a:r>
              <a:rPr lang="el-GR" sz="1500" b="1" dirty="0">
                <a:solidFill>
                  <a:srgbClr val="000000"/>
                </a:solidFill>
              </a:rPr>
              <a:t>κανοτήτω</a:t>
            </a:r>
            <a:r>
              <a:rPr lang="el-GR" sz="1500" dirty="0">
                <a:solidFill>
                  <a:srgbClr val="000000"/>
                </a:solidFill>
              </a:rPr>
              <a:t>ν από όλους τους </a:t>
            </a:r>
            <a:r>
              <a:rPr lang="el-GR" sz="1500" b="1" dirty="0">
                <a:solidFill>
                  <a:srgbClr val="000000"/>
                </a:solidFill>
              </a:rPr>
              <a:t>τομείς, </a:t>
            </a:r>
            <a:r>
              <a:rPr lang="el-GR" sz="1500" dirty="0">
                <a:solidFill>
                  <a:srgbClr val="000000"/>
                </a:solidFill>
              </a:rPr>
              <a:t> για αξιοποίηση </a:t>
            </a:r>
            <a:r>
              <a:rPr lang="el-GR" sz="1500" b="1" dirty="0">
                <a:solidFill>
                  <a:srgbClr val="000000"/>
                </a:solidFill>
              </a:rPr>
              <a:t>όλου</a:t>
            </a:r>
            <a:r>
              <a:rPr lang="el-GR" sz="1500" dirty="0">
                <a:solidFill>
                  <a:srgbClr val="000000"/>
                </a:solidFill>
              </a:rPr>
              <a:t> του </a:t>
            </a:r>
            <a:r>
              <a:rPr lang="el-GR" sz="1500" b="1" dirty="0">
                <a:solidFill>
                  <a:srgbClr val="000000"/>
                </a:solidFill>
              </a:rPr>
              <a:t>νοητικού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δυναμικού</a:t>
            </a:r>
            <a:r>
              <a:rPr lang="el-GR" sz="1500" dirty="0">
                <a:solidFill>
                  <a:srgbClr val="000000"/>
                </a:solidFill>
              </a:rPr>
              <a:t> των μαθητών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0" y="2983658"/>
            <a:ext cx="2915816" cy="202951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dirty="0">
                <a:solidFill>
                  <a:srgbClr val="000000"/>
                </a:solidFill>
              </a:rPr>
              <a:t>Παροχή </a:t>
            </a:r>
            <a:r>
              <a:rPr lang="el-GR" sz="1400" b="1" dirty="0">
                <a:solidFill>
                  <a:srgbClr val="000000"/>
                </a:solidFill>
              </a:rPr>
              <a:t>διαφοροποιημένων</a:t>
            </a:r>
            <a:r>
              <a:rPr lang="el-GR" sz="1400" dirty="0">
                <a:solidFill>
                  <a:srgbClr val="000000"/>
                </a:solidFill>
              </a:rPr>
              <a:t> διδακτικών </a:t>
            </a:r>
            <a:r>
              <a:rPr lang="el-GR" sz="1400" b="1" dirty="0">
                <a:solidFill>
                  <a:srgbClr val="000000"/>
                </a:solidFill>
              </a:rPr>
              <a:t>δρώμενων</a:t>
            </a:r>
            <a:r>
              <a:rPr lang="el-GR" sz="1400" dirty="0">
                <a:solidFill>
                  <a:srgbClr val="000000"/>
                </a:solidFill>
              </a:rPr>
              <a:t>, εκδηλώσεων, </a:t>
            </a:r>
            <a:r>
              <a:rPr lang="el-GR" sz="1400" b="1" dirty="0">
                <a:solidFill>
                  <a:srgbClr val="000000"/>
                </a:solidFill>
              </a:rPr>
              <a:t>παρεμβάσεων</a:t>
            </a:r>
            <a:r>
              <a:rPr lang="el-GR" sz="1400" dirty="0">
                <a:solidFill>
                  <a:srgbClr val="000000"/>
                </a:solidFill>
              </a:rPr>
              <a:t> μέσα από ποικίλες </a:t>
            </a:r>
            <a:r>
              <a:rPr lang="el-GR" sz="1400" b="1" dirty="0">
                <a:solidFill>
                  <a:srgbClr val="000000"/>
                </a:solidFill>
              </a:rPr>
              <a:t>στρατηγικές</a:t>
            </a:r>
            <a:r>
              <a:rPr lang="el-GR" sz="1400" dirty="0">
                <a:solidFill>
                  <a:srgbClr val="000000"/>
                </a:solidFill>
              </a:rPr>
              <a:t> (πχ πείραμα, </a:t>
            </a:r>
            <a:r>
              <a:rPr lang="en-US" sz="1400" dirty="0">
                <a:solidFill>
                  <a:srgbClr val="000000"/>
                </a:solidFill>
              </a:rPr>
              <a:t>project</a:t>
            </a:r>
            <a:r>
              <a:rPr lang="el-GR" sz="1400" dirty="0">
                <a:solidFill>
                  <a:srgbClr val="000000"/>
                </a:solidFill>
              </a:rPr>
              <a:t>) για τη </a:t>
            </a:r>
            <a:r>
              <a:rPr lang="el-GR" sz="1400" b="1" dirty="0">
                <a:solidFill>
                  <a:srgbClr val="000000"/>
                </a:solidFill>
              </a:rPr>
              <a:t>στήριξη</a:t>
            </a:r>
            <a:r>
              <a:rPr lang="el-GR" sz="1400" dirty="0">
                <a:solidFill>
                  <a:srgbClr val="000000"/>
                </a:solidFill>
              </a:rPr>
              <a:t> των ατομικών </a:t>
            </a:r>
            <a:r>
              <a:rPr lang="el-GR" sz="1400" b="1" dirty="0">
                <a:solidFill>
                  <a:srgbClr val="000000"/>
                </a:solidFill>
              </a:rPr>
              <a:t>διαφορώ</a:t>
            </a:r>
            <a:r>
              <a:rPr lang="el-GR" sz="1400" dirty="0">
                <a:solidFill>
                  <a:srgbClr val="000000"/>
                </a:solidFill>
              </a:rPr>
              <a:t>ν, </a:t>
            </a:r>
            <a:r>
              <a:rPr lang="el-GR" sz="1400" b="1" dirty="0">
                <a:solidFill>
                  <a:srgbClr val="000000"/>
                </a:solidFill>
              </a:rPr>
              <a:t>κλίσεων</a:t>
            </a:r>
            <a:r>
              <a:rPr lang="el-GR" sz="1400" dirty="0">
                <a:solidFill>
                  <a:srgbClr val="000000"/>
                </a:solidFill>
              </a:rPr>
              <a:t>, χωρίς την πρόκληση </a:t>
            </a:r>
            <a:r>
              <a:rPr lang="el-GR" sz="1400" b="1" dirty="0">
                <a:solidFill>
                  <a:srgbClr val="000000"/>
                </a:solidFill>
              </a:rPr>
              <a:t>αναστάτωσης</a:t>
            </a:r>
            <a:r>
              <a:rPr lang="el-GR" sz="1400" dirty="0">
                <a:solidFill>
                  <a:srgbClr val="000000"/>
                </a:solidFill>
              </a:rPr>
              <a:t>, ώστε να βρίσκουν </a:t>
            </a:r>
            <a:r>
              <a:rPr lang="el-GR" sz="1400" b="1" dirty="0">
                <a:solidFill>
                  <a:srgbClr val="000000"/>
                </a:solidFill>
              </a:rPr>
              <a:t>νόημα</a:t>
            </a:r>
            <a:r>
              <a:rPr lang="el-GR" sz="1400" dirty="0">
                <a:solidFill>
                  <a:srgbClr val="000000"/>
                </a:solidFill>
              </a:rPr>
              <a:t>, </a:t>
            </a:r>
            <a:r>
              <a:rPr lang="el-GR" sz="1400" b="1" dirty="0">
                <a:solidFill>
                  <a:srgbClr val="000000"/>
                </a:solidFill>
              </a:rPr>
              <a:t>κίνητρα</a:t>
            </a:r>
            <a:r>
              <a:rPr lang="el-GR" sz="1400" dirty="0">
                <a:solidFill>
                  <a:srgbClr val="000000"/>
                </a:solidFill>
              </a:rPr>
              <a:t> &amp; </a:t>
            </a:r>
            <a:r>
              <a:rPr lang="el-GR" sz="1400" b="1" dirty="0">
                <a:solidFill>
                  <a:srgbClr val="000000"/>
                </a:solidFill>
              </a:rPr>
              <a:t>αυτοπεποίθηση</a:t>
            </a:r>
            <a:endParaRPr lang="el-GR" sz="1400" dirty="0">
              <a:solidFill>
                <a:srgbClr val="000000"/>
              </a:solidFill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843808" y="3068960"/>
            <a:ext cx="3744416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Σταθεροποίηση </a:t>
            </a:r>
            <a:r>
              <a:rPr lang="el-GR" sz="1500" b="1" dirty="0">
                <a:solidFill>
                  <a:srgbClr val="000000"/>
                </a:solidFill>
              </a:rPr>
              <a:t>κλίματος</a:t>
            </a:r>
            <a:r>
              <a:rPr lang="el-GR" sz="1500" dirty="0">
                <a:solidFill>
                  <a:srgbClr val="000000"/>
                </a:solidFill>
              </a:rPr>
              <a:t> εμπιστοσύνης, διασφάλιση </a:t>
            </a:r>
            <a:r>
              <a:rPr lang="el-GR" sz="1500" b="1" dirty="0">
                <a:solidFill>
                  <a:srgbClr val="000000"/>
                </a:solidFill>
              </a:rPr>
              <a:t>σταθερότητας</a:t>
            </a:r>
            <a:r>
              <a:rPr lang="el-GR" sz="1500" dirty="0">
                <a:solidFill>
                  <a:srgbClr val="000000"/>
                </a:solidFill>
              </a:rPr>
              <a:t> &amp; ισορροπημένης </a:t>
            </a:r>
            <a:r>
              <a:rPr lang="el-GR" sz="1500" b="1" dirty="0">
                <a:solidFill>
                  <a:srgbClr val="000000"/>
                </a:solidFill>
              </a:rPr>
              <a:t>‘οικολογίας</a:t>
            </a:r>
            <a:r>
              <a:rPr lang="el-GR" sz="1500" dirty="0">
                <a:solidFill>
                  <a:srgbClr val="000000"/>
                </a:solidFill>
              </a:rPr>
              <a:t>’ της τάξης, αξιοποίηση </a:t>
            </a:r>
            <a:r>
              <a:rPr lang="el-GR" sz="1500" b="1" dirty="0">
                <a:solidFill>
                  <a:srgbClr val="000000"/>
                </a:solidFill>
              </a:rPr>
              <a:t>συναισθηματικών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παραγόντων</a:t>
            </a:r>
            <a:r>
              <a:rPr lang="el-GR" sz="1500" dirty="0">
                <a:solidFill>
                  <a:srgbClr val="000000"/>
                </a:solidFill>
              </a:rPr>
              <a:t> (κοινωνική νοημοσύνη), ελάττωση ’</a:t>
            </a:r>
            <a:r>
              <a:rPr lang="el-GR" sz="1500" b="1" dirty="0">
                <a:solidFill>
                  <a:srgbClr val="000000"/>
                </a:solidFill>
              </a:rPr>
              <a:t>συναισθηματικού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φίλτρου</a:t>
            </a:r>
            <a:r>
              <a:rPr lang="el-GR" sz="1500" dirty="0">
                <a:solidFill>
                  <a:srgbClr val="000000"/>
                </a:solidFill>
              </a:rPr>
              <a:t>’ για   αποφυγή </a:t>
            </a:r>
            <a:r>
              <a:rPr lang="el-GR" sz="1500" b="1" dirty="0">
                <a:solidFill>
                  <a:srgbClr val="000000"/>
                </a:solidFill>
              </a:rPr>
              <a:t>απειλή</a:t>
            </a:r>
            <a:r>
              <a:rPr lang="el-GR" sz="1500" dirty="0">
                <a:solidFill>
                  <a:srgbClr val="000000"/>
                </a:solidFill>
              </a:rPr>
              <a:t>ς -συμμόρφωση στους </a:t>
            </a:r>
            <a:r>
              <a:rPr lang="el-GR" sz="1500" b="1" dirty="0">
                <a:solidFill>
                  <a:srgbClr val="000000"/>
                </a:solidFill>
              </a:rPr>
              <a:t>κανόνες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τάξης</a:t>
            </a:r>
            <a:r>
              <a:rPr lang="el-GR" sz="1500" dirty="0">
                <a:solidFill>
                  <a:srgbClr val="000000"/>
                </a:solidFill>
              </a:rPr>
              <a:t> για </a:t>
            </a:r>
            <a:r>
              <a:rPr lang="el-GR" sz="1500" b="1" dirty="0">
                <a:solidFill>
                  <a:srgbClr val="000000"/>
                </a:solidFill>
              </a:rPr>
              <a:t>υπεύθυνη</a:t>
            </a:r>
            <a:r>
              <a:rPr lang="el-GR" sz="1500" dirty="0">
                <a:solidFill>
                  <a:srgbClr val="000000"/>
                </a:solidFill>
              </a:rPr>
              <a:t> συνεργασία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6660232" y="2983658"/>
            <a:ext cx="2483768" cy="202951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300" dirty="0">
                <a:solidFill>
                  <a:srgbClr val="000000"/>
                </a:solidFill>
              </a:rPr>
              <a:t>Δημιουργία γόνιμης ‘</a:t>
            </a:r>
            <a:r>
              <a:rPr lang="el-GR" sz="1300" b="1" dirty="0">
                <a:solidFill>
                  <a:srgbClr val="000000"/>
                </a:solidFill>
              </a:rPr>
              <a:t>κουλτούρας</a:t>
            </a:r>
            <a:r>
              <a:rPr lang="el-GR" sz="1300" dirty="0">
                <a:solidFill>
                  <a:srgbClr val="000000"/>
                </a:solidFill>
              </a:rPr>
              <a:t>’ </a:t>
            </a:r>
            <a:r>
              <a:rPr lang="el-GR" sz="1300" b="1" dirty="0">
                <a:solidFill>
                  <a:srgbClr val="000000"/>
                </a:solidFill>
              </a:rPr>
              <a:t>συνέργειας</a:t>
            </a:r>
            <a:r>
              <a:rPr lang="el-GR" sz="1300" dirty="0">
                <a:solidFill>
                  <a:srgbClr val="000000"/>
                </a:solidFill>
              </a:rPr>
              <a:t> &amp; </a:t>
            </a:r>
            <a:r>
              <a:rPr lang="el-GR" sz="1300" b="1" dirty="0">
                <a:solidFill>
                  <a:srgbClr val="000000"/>
                </a:solidFill>
              </a:rPr>
              <a:t>δράσης</a:t>
            </a:r>
            <a:r>
              <a:rPr lang="el-GR" sz="1300" dirty="0">
                <a:solidFill>
                  <a:srgbClr val="000000"/>
                </a:solidFill>
              </a:rPr>
              <a:t> που να αντανακλά τις </a:t>
            </a:r>
            <a:r>
              <a:rPr lang="el-GR" sz="1300" b="1" dirty="0">
                <a:solidFill>
                  <a:srgbClr val="000000"/>
                </a:solidFill>
              </a:rPr>
              <a:t>ιδιαιτερότητες</a:t>
            </a:r>
            <a:r>
              <a:rPr lang="el-GR" sz="1300" dirty="0">
                <a:solidFill>
                  <a:srgbClr val="000000"/>
                </a:solidFill>
              </a:rPr>
              <a:t> </a:t>
            </a:r>
            <a:r>
              <a:rPr lang="el-GR" sz="1300" b="1" dirty="0">
                <a:solidFill>
                  <a:srgbClr val="000000"/>
                </a:solidFill>
              </a:rPr>
              <a:t>όλων</a:t>
            </a:r>
            <a:r>
              <a:rPr lang="el-GR" sz="1300" dirty="0">
                <a:solidFill>
                  <a:srgbClr val="000000"/>
                </a:solidFill>
              </a:rPr>
              <a:t> των μαθητών, ως </a:t>
            </a:r>
            <a:r>
              <a:rPr lang="el-GR" sz="1300" b="1" dirty="0">
                <a:solidFill>
                  <a:srgbClr val="000000"/>
                </a:solidFill>
              </a:rPr>
              <a:t>ατόμων </a:t>
            </a:r>
            <a:r>
              <a:rPr lang="el-GR" sz="1300" dirty="0">
                <a:solidFill>
                  <a:srgbClr val="000000"/>
                </a:solidFill>
              </a:rPr>
              <a:t>&amp; ως </a:t>
            </a:r>
            <a:r>
              <a:rPr lang="el-GR" sz="1300" b="1" dirty="0">
                <a:solidFill>
                  <a:srgbClr val="000000"/>
                </a:solidFill>
              </a:rPr>
              <a:t>ομάδας-</a:t>
            </a:r>
            <a:r>
              <a:rPr lang="el-GR" sz="1300" dirty="0">
                <a:solidFill>
                  <a:srgbClr val="000000"/>
                </a:solidFill>
              </a:rPr>
              <a:t>μετατροπή τάξης σε </a:t>
            </a:r>
            <a:r>
              <a:rPr lang="el-GR" sz="1300" b="1" dirty="0">
                <a:solidFill>
                  <a:srgbClr val="000000"/>
                </a:solidFill>
              </a:rPr>
              <a:t>‘κοινότητα μάθησης’&amp; </a:t>
            </a:r>
            <a:r>
              <a:rPr lang="el-GR" sz="1300" dirty="0">
                <a:solidFill>
                  <a:srgbClr val="000000"/>
                </a:solidFill>
              </a:rPr>
              <a:t>ατμόσφαιρα αλληλοϋποστήριξης, επικοινωνίας όπου κυριαρχεί ένα </a:t>
            </a:r>
            <a:r>
              <a:rPr lang="el-GR" sz="1300" b="1" dirty="0">
                <a:solidFill>
                  <a:srgbClr val="000000"/>
                </a:solidFill>
              </a:rPr>
              <a:t>συλλογικό</a:t>
            </a:r>
            <a:r>
              <a:rPr lang="el-GR" sz="1300" dirty="0">
                <a:solidFill>
                  <a:srgbClr val="000000"/>
                </a:solidFill>
              </a:rPr>
              <a:t> </a:t>
            </a:r>
            <a:r>
              <a:rPr lang="el-GR" sz="1300" b="1" dirty="0">
                <a:solidFill>
                  <a:srgbClr val="000000"/>
                </a:solidFill>
              </a:rPr>
              <a:t>πνεύμα</a:t>
            </a:r>
            <a:r>
              <a:rPr lang="el-GR" sz="1300" dirty="0">
                <a:solidFill>
                  <a:srgbClr val="000000"/>
                </a:solidFill>
              </a:rPr>
              <a:t> μάθησης</a:t>
            </a:r>
          </a:p>
        </p:txBody>
      </p:sp>
      <p:sp>
        <p:nvSpPr>
          <p:cNvPr id="18" name="17 - Δεξιό βέλος"/>
          <p:cNvSpPr/>
          <p:nvPr/>
        </p:nvSpPr>
        <p:spPr>
          <a:xfrm>
            <a:off x="1979712" y="2047554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0" name="19 - Δεξιό βέλος"/>
          <p:cNvSpPr/>
          <p:nvPr/>
        </p:nvSpPr>
        <p:spPr>
          <a:xfrm>
            <a:off x="4427984" y="2047554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1" name="20 - Δεξιό βέλος"/>
          <p:cNvSpPr/>
          <p:nvPr/>
        </p:nvSpPr>
        <p:spPr>
          <a:xfrm>
            <a:off x="6804248" y="2047554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5" name="24 - Δεξιό βέλος"/>
          <p:cNvSpPr/>
          <p:nvPr/>
        </p:nvSpPr>
        <p:spPr>
          <a:xfrm>
            <a:off x="6516216" y="3415706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6" name="25 - Δεξιό βέλος"/>
          <p:cNvSpPr/>
          <p:nvPr/>
        </p:nvSpPr>
        <p:spPr>
          <a:xfrm>
            <a:off x="2699792" y="3415706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32" name="31 - Βέλος προς τα κάτω"/>
          <p:cNvSpPr/>
          <p:nvPr/>
        </p:nvSpPr>
        <p:spPr>
          <a:xfrm>
            <a:off x="1043608" y="494116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33" name="32 - Βέλος προς τα κάτω"/>
          <p:cNvSpPr/>
          <p:nvPr/>
        </p:nvSpPr>
        <p:spPr>
          <a:xfrm>
            <a:off x="4499992" y="4941168"/>
            <a:ext cx="50405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34" name="33 - Βέλος προς τα κάτω"/>
          <p:cNvSpPr/>
          <p:nvPr/>
        </p:nvSpPr>
        <p:spPr>
          <a:xfrm>
            <a:off x="7380312" y="494116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36" name="35 - Βέλος προς τα κάτω"/>
          <p:cNvSpPr/>
          <p:nvPr/>
        </p:nvSpPr>
        <p:spPr>
          <a:xfrm>
            <a:off x="8172400" y="278092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37" name="36 - Βέλος προς τα κάτω"/>
          <p:cNvSpPr/>
          <p:nvPr/>
        </p:nvSpPr>
        <p:spPr>
          <a:xfrm>
            <a:off x="5652120" y="2839642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38" name="37 - Βέλος προς τα κάτω"/>
          <p:cNvSpPr/>
          <p:nvPr/>
        </p:nvSpPr>
        <p:spPr>
          <a:xfrm>
            <a:off x="3563888" y="2839642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39" name="38 - Βέλος προς τα κάτω"/>
          <p:cNvSpPr/>
          <p:nvPr/>
        </p:nvSpPr>
        <p:spPr>
          <a:xfrm>
            <a:off x="1547664" y="2767634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4" name="23 - Δεξιό βέλος"/>
          <p:cNvSpPr/>
          <p:nvPr/>
        </p:nvSpPr>
        <p:spPr>
          <a:xfrm rot="5237892">
            <a:off x="1878288" y="593010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27" name="26 - Δεξιό βέλος"/>
          <p:cNvSpPr/>
          <p:nvPr/>
        </p:nvSpPr>
        <p:spPr>
          <a:xfrm rot="5237892">
            <a:off x="6702824" y="593009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8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0" y="908720"/>
            <a:ext cx="1990725" cy="187220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l-GR" sz="1400" dirty="0">
                <a:solidFill>
                  <a:srgbClr val="000000"/>
                </a:solidFill>
              </a:rPr>
              <a:t>Αποτίμηση </a:t>
            </a:r>
            <a:r>
              <a:rPr lang="el-GR" sz="1400" b="1" dirty="0">
                <a:solidFill>
                  <a:srgbClr val="000000"/>
                </a:solidFill>
              </a:rPr>
              <a:t>επιδόσεων</a:t>
            </a:r>
            <a:r>
              <a:rPr lang="el-GR" sz="1400" dirty="0">
                <a:solidFill>
                  <a:srgbClr val="000000"/>
                </a:solidFill>
              </a:rPr>
              <a:t> των μαθητών &amp;  διδακτικών </a:t>
            </a:r>
            <a:r>
              <a:rPr lang="el-GR" sz="1400" b="1" dirty="0">
                <a:solidFill>
                  <a:srgbClr val="000000"/>
                </a:solidFill>
              </a:rPr>
              <a:t>στόχων </a:t>
            </a:r>
            <a:r>
              <a:rPr lang="el-GR" sz="1400" dirty="0">
                <a:solidFill>
                  <a:srgbClr val="000000"/>
                </a:solidFill>
              </a:rPr>
              <a:t>όλων των </a:t>
            </a:r>
            <a:r>
              <a:rPr lang="el-GR" sz="1400" b="1" dirty="0">
                <a:solidFill>
                  <a:srgbClr val="000000"/>
                </a:solidFill>
              </a:rPr>
              <a:t>ειδών</a:t>
            </a:r>
            <a:r>
              <a:rPr lang="el-GR" sz="1400" dirty="0">
                <a:solidFill>
                  <a:srgbClr val="000000"/>
                </a:solidFill>
              </a:rPr>
              <a:t> &amp; τομέων  </a:t>
            </a:r>
            <a:r>
              <a:rPr lang="el-GR" sz="1400" b="1" dirty="0">
                <a:solidFill>
                  <a:srgbClr val="000000"/>
                </a:solidFill>
              </a:rPr>
              <a:t>μάθησης</a:t>
            </a:r>
            <a:r>
              <a:rPr lang="el-GR" sz="1400" dirty="0">
                <a:solidFill>
                  <a:srgbClr val="000000"/>
                </a:solidFill>
              </a:rPr>
              <a:t>, μέσα από </a:t>
            </a:r>
            <a:r>
              <a:rPr lang="el-GR" sz="1400" b="1" dirty="0">
                <a:solidFill>
                  <a:srgbClr val="000000"/>
                </a:solidFill>
              </a:rPr>
              <a:t>εναλλακτικές </a:t>
            </a:r>
            <a:r>
              <a:rPr lang="el-GR" sz="1400" dirty="0">
                <a:solidFill>
                  <a:srgbClr val="000000"/>
                </a:solidFill>
              </a:rPr>
              <a:t>μορφές </a:t>
            </a:r>
            <a:r>
              <a:rPr lang="el-GR" sz="1400" b="1" dirty="0">
                <a:solidFill>
                  <a:srgbClr val="000000"/>
                </a:solidFill>
              </a:rPr>
              <a:t>αξιολόγησης</a:t>
            </a:r>
            <a:r>
              <a:rPr lang="el-GR" sz="1400" dirty="0">
                <a:solidFill>
                  <a:srgbClr val="000000"/>
                </a:solidFill>
              </a:rPr>
              <a:t> (ασκήσεις &amp; τεστ, </a:t>
            </a:r>
            <a:r>
              <a:rPr lang="en-US" sz="1400" dirty="0">
                <a:solidFill>
                  <a:srgbClr val="000000"/>
                </a:solidFill>
              </a:rPr>
              <a:t>portfolio </a:t>
            </a:r>
            <a:r>
              <a:rPr lang="el-GR" sz="1400" dirty="0">
                <a:solidFill>
                  <a:srgbClr val="000000"/>
                </a:solidFill>
              </a:rPr>
              <a:t>κλπ.)</a:t>
            </a:r>
            <a:endParaRPr lang="el-GR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2051720" y="908720"/>
            <a:ext cx="2304256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l-GR" sz="1400" dirty="0">
                <a:solidFill>
                  <a:srgbClr val="000000"/>
                </a:solidFill>
              </a:rPr>
              <a:t>Αποτίμηση </a:t>
            </a:r>
            <a:r>
              <a:rPr lang="el-GR" sz="1400" b="1" dirty="0">
                <a:solidFill>
                  <a:srgbClr val="000000"/>
                </a:solidFill>
              </a:rPr>
              <a:t>συναισθηματικώ</a:t>
            </a:r>
            <a:r>
              <a:rPr lang="el-GR" sz="1400" dirty="0">
                <a:solidFill>
                  <a:srgbClr val="000000"/>
                </a:solidFill>
              </a:rPr>
              <a:t>ν, </a:t>
            </a:r>
            <a:r>
              <a:rPr lang="el-GR" sz="1400" b="1" dirty="0">
                <a:solidFill>
                  <a:srgbClr val="000000"/>
                </a:solidFill>
              </a:rPr>
              <a:t>κοινωνικών &amp; συμμετοχικών </a:t>
            </a:r>
            <a:r>
              <a:rPr lang="el-GR" sz="1400" dirty="0">
                <a:solidFill>
                  <a:srgbClr val="000000"/>
                </a:solidFill>
              </a:rPr>
              <a:t> παραγόντων (</a:t>
            </a:r>
            <a:r>
              <a:rPr lang="el-GR" sz="1400" b="1" dirty="0">
                <a:solidFill>
                  <a:srgbClr val="000000"/>
                </a:solidFill>
              </a:rPr>
              <a:t>στάσεων</a:t>
            </a:r>
            <a:r>
              <a:rPr lang="el-GR" sz="1400" dirty="0">
                <a:solidFill>
                  <a:srgbClr val="000000"/>
                </a:solidFill>
              </a:rPr>
              <a:t>, αξιών)  &amp; άλλων </a:t>
            </a:r>
            <a:r>
              <a:rPr lang="el-GR" sz="1400" b="1" dirty="0">
                <a:solidFill>
                  <a:srgbClr val="000000"/>
                </a:solidFill>
              </a:rPr>
              <a:t>ικανοτήτω</a:t>
            </a:r>
            <a:r>
              <a:rPr lang="el-GR" sz="1400" dirty="0">
                <a:solidFill>
                  <a:srgbClr val="000000"/>
                </a:solidFill>
              </a:rPr>
              <a:t>ν των μαθητών  (πχ </a:t>
            </a:r>
            <a:r>
              <a:rPr lang="el-GR" sz="1400" dirty="0" err="1">
                <a:solidFill>
                  <a:srgbClr val="000000"/>
                </a:solidFill>
              </a:rPr>
              <a:t>στοχαστικότητα</a:t>
            </a:r>
            <a:r>
              <a:rPr lang="el-GR" sz="1400" dirty="0">
                <a:solidFill>
                  <a:srgbClr val="000000"/>
                </a:solidFill>
              </a:rPr>
              <a:t>, </a:t>
            </a:r>
            <a:r>
              <a:rPr lang="el-GR" sz="1400" b="1" dirty="0" err="1">
                <a:solidFill>
                  <a:srgbClr val="000000"/>
                </a:solidFill>
              </a:rPr>
              <a:t>μεταγνώση</a:t>
            </a:r>
            <a:r>
              <a:rPr lang="el-GR" sz="1400" dirty="0">
                <a:solidFill>
                  <a:srgbClr val="000000"/>
                </a:solidFill>
              </a:rPr>
              <a:t>, δημιουργικότητα, κριτική σκέψη) </a:t>
            </a:r>
            <a:endParaRPr lang="el-GR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4355977" y="908720"/>
            <a:ext cx="2520280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dirty="0">
                <a:solidFill>
                  <a:srgbClr val="000000"/>
                </a:solidFill>
              </a:rPr>
              <a:t>Αποτίμηση  </a:t>
            </a:r>
            <a:r>
              <a:rPr lang="el-GR" sz="1400" b="1" dirty="0">
                <a:solidFill>
                  <a:srgbClr val="000000"/>
                </a:solidFill>
              </a:rPr>
              <a:t>μαθησιακής διαδικασίας</a:t>
            </a:r>
            <a:r>
              <a:rPr lang="el-GR" sz="1400" dirty="0">
                <a:solidFill>
                  <a:srgbClr val="000000"/>
                </a:solidFill>
              </a:rPr>
              <a:t> ατομικά (</a:t>
            </a:r>
            <a:r>
              <a:rPr lang="el-GR" sz="1400" b="1" dirty="0">
                <a:solidFill>
                  <a:srgbClr val="000000"/>
                </a:solidFill>
              </a:rPr>
              <a:t>αυτορρυθμιζόμενη</a:t>
            </a:r>
            <a:r>
              <a:rPr lang="el-GR" sz="1400" dirty="0">
                <a:solidFill>
                  <a:srgbClr val="000000"/>
                </a:solidFill>
              </a:rPr>
              <a:t> μάθηση - ‘</a:t>
            </a:r>
            <a:r>
              <a:rPr lang="el-GR" sz="1400" b="1" dirty="0">
                <a:solidFill>
                  <a:srgbClr val="000000"/>
                </a:solidFill>
              </a:rPr>
              <a:t>μαθαίνω πως να μαθαίνω’)</a:t>
            </a:r>
            <a:endParaRPr lang="el-GR" sz="1400" dirty="0">
              <a:solidFill>
                <a:srgbClr val="000000"/>
              </a:solidFill>
            </a:endParaRPr>
          </a:p>
          <a:p>
            <a:r>
              <a:rPr lang="el-GR" sz="1400" dirty="0">
                <a:solidFill>
                  <a:srgbClr val="000000"/>
                </a:solidFill>
              </a:rPr>
              <a:t>&amp; </a:t>
            </a:r>
            <a:r>
              <a:rPr lang="el-GR" sz="1400" b="1" dirty="0">
                <a:solidFill>
                  <a:srgbClr val="000000"/>
                </a:solidFill>
              </a:rPr>
              <a:t>συλλογικά </a:t>
            </a:r>
            <a:r>
              <a:rPr lang="el-GR" sz="1400" dirty="0">
                <a:solidFill>
                  <a:srgbClr val="000000"/>
                </a:solidFill>
              </a:rPr>
              <a:t>(κοινωνικές συνδιαλλαγές),</a:t>
            </a:r>
          </a:p>
          <a:p>
            <a:r>
              <a:rPr lang="el-GR" sz="1400" b="1" dirty="0">
                <a:solidFill>
                  <a:srgbClr val="000000"/>
                </a:solidFill>
              </a:rPr>
              <a:t>αλληλοεπιδράσει</a:t>
            </a:r>
            <a:r>
              <a:rPr lang="el-GR" sz="1400" dirty="0">
                <a:solidFill>
                  <a:srgbClr val="000000"/>
                </a:solidFill>
              </a:rPr>
              <a:t>ς ,συλλογικές &amp; </a:t>
            </a:r>
            <a:r>
              <a:rPr lang="el-GR" sz="1400" b="1" dirty="0">
                <a:solidFill>
                  <a:srgbClr val="000000"/>
                </a:solidFill>
              </a:rPr>
              <a:t>συνεργατικές</a:t>
            </a:r>
            <a:r>
              <a:rPr lang="el-GR" sz="1400" dirty="0">
                <a:solidFill>
                  <a:srgbClr val="000000"/>
                </a:solidFill>
              </a:rPr>
              <a:t> μορφές </a:t>
            </a:r>
            <a:r>
              <a:rPr lang="el-GR" sz="1400" b="1" dirty="0">
                <a:solidFill>
                  <a:srgbClr val="000000"/>
                </a:solidFill>
              </a:rPr>
              <a:t>εργασίας</a:t>
            </a:r>
            <a:endParaRPr lang="el-GR" sz="1400" dirty="0">
              <a:solidFill>
                <a:srgbClr val="000000"/>
              </a:solidFill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6948264" y="836712"/>
            <a:ext cx="2195736" cy="19442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400" dirty="0">
                <a:solidFill>
                  <a:srgbClr val="000000"/>
                </a:solidFill>
              </a:rPr>
              <a:t>Αποτίμηση </a:t>
            </a:r>
            <a:r>
              <a:rPr lang="el-GR" sz="1400" b="1" dirty="0">
                <a:solidFill>
                  <a:srgbClr val="000000"/>
                </a:solidFill>
              </a:rPr>
              <a:t>στρατηγικών</a:t>
            </a:r>
            <a:r>
              <a:rPr lang="el-GR" sz="1400" dirty="0">
                <a:solidFill>
                  <a:srgbClr val="000000"/>
                </a:solidFill>
              </a:rPr>
              <a:t> διαχείρισης, κλίματος  &amp;‘</a:t>
            </a:r>
            <a:r>
              <a:rPr lang="el-GR" sz="1400" b="1" dirty="0">
                <a:solidFill>
                  <a:srgbClr val="000000"/>
                </a:solidFill>
              </a:rPr>
              <a:t>οικολογίας</a:t>
            </a:r>
            <a:r>
              <a:rPr lang="el-GR" sz="1400" dirty="0">
                <a:solidFill>
                  <a:srgbClr val="000000"/>
                </a:solidFill>
              </a:rPr>
              <a:t>’  για επίγνωση του </a:t>
            </a:r>
            <a:r>
              <a:rPr lang="el-GR" sz="1400" b="1" dirty="0">
                <a:solidFill>
                  <a:srgbClr val="000000"/>
                </a:solidFill>
              </a:rPr>
              <a:t>τι συνέβη</a:t>
            </a:r>
            <a:r>
              <a:rPr lang="el-GR" sz="1400" dirty="0">
                <a:solidFill>
                  <a:srgbClr val="000000"/>
                </a:solidFill>
              </a:rPr>
              <a:t> στην </a:t>
            </a:r>
            <a:r>
              <a:rPr lang="el-GR" sz="1400" b="1" dirty="0">
                <a:solidFill>
                  <a:srgbClr val="000000"/>
                </a:solidFill>
              </a:rPr>
              <a:t>τάξη</a:t>
            </a:r>
            <a:r>
              <a:rPr lang="el-GR" sz="1400" dirty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-</a:t>
            </a:r>
            <a:r>
              <a:rPr lang="el-GR" sz="1400" dirty="0">
                <a:solidFill>
                  <a:srgbClr val="000000"/>
                </a:solidFill>
              </a:rPr>
              <a:t>μορφές </a:t>
            </a:r>
            <a:r>
              <a:rPr lang="el-GR" sz="1400" b="1" dirty="0">
                <a:solidFill>
                  <a:srgbClr val="000000"/>
                </a:solidFill>
              </a:rPr>
              <a:t>πειθαρχία</a:t>
            </a:r>
            <a:r>
              <a:rPr lang="el-GR" sz="1400" dirty="0">
                <a:solidFill>
                  <a:srgbClr val="000000"/>
                </a:solidFill>
              </a:rPr>
              <a:t>ς, αντιμετώπιση </a:t>
            </a:r>
            <a:r>
              <a:rPr lang="el-GR" sz="1400" b="1" dirty="0">
                <a:solidFill>
                  <a:srgbClr val="000000"/>
                </a:solidFill>
              </a:rPr>
              <a:t>συγκρούσεω</a:t>
            </a:r>
            <a:r>
              <a:rPr lang="el-GR" sz="1400" dirty="0">
                <a:solidFill>
                  <a:srgbClr val="000000"/>
                </a:solidFill>
              </a:rPr>
              <a:t>ν, στιλ «</a:t>
            </a:r>
            <a:r>
              <a:rPr lang="el-GR" sz="1400" b="1" dirty="0">
                <a:solidFill>
                  <a:srgbClr val="000000"/>
                </a:solidFill>
              </a:rPr>
              <a:t>ηγεσίας»</a:t>
            </a:r>
            <a:r>
              <a:rPr lang="el-GR" sz="1400" dirty="0">
                <a:solidFill>
                  <a:srgbClr val="000000"/>
                </a:solidFill>
              </a:rPr>
              <a:t> (αυταρχικό, δημοκρατικό, ανεκτικό)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0" y="3140968"/>
            <a:ext cx="3838575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Κριτική αποτίμηση του </a:t>
            </a:r>
            <a:r>
              <a:rPr lang="el-GR" sz="1500" b="1" dirty="0">
                <a:solidFill>
                  <a:srgbClr val="000000"/>
                </a:solidFill>
              </a:rPr>
              <a:t>διδακτικού έργου</a:t>
            </a:r>
            <a:r>
              <a:rPr lang="el-GR" sz="1500" dirty="0">
                <a:solidFill>
                  <a:srgbClr val="000000"/>
                </a:solidFill>
              </a:rPr>
              <a:t> όλων των </a:t>
            </a:r>
            <a:r>
              <a:rPr lang="el-GR" sz="1500" b="1" dirty="0">
                <a:solidFill>
                  <a:srgbClr val="000000"/>
                </a:solidFill>
              </a:rPr>
              <a:t>σταδίων</a:t>
            </a:r>
            <a:r>
              <a:rPr lang="el-GR" sz="1500" dirty="0">
                <a:solidFill>
                  <a:srgbClr val="000000"/>
                </a:solidFill>
              </a:rPr>
              <a:t> (εξετάζονται </a:t>
            </a:r>
            <a:r>
              <a:rPr lang="el-GR" sz="1500" b="1" dirty="0">
                <a:solidFill>
                  <a:srgbClr val="000000"/>
                </a:solidFill>
              </a:rPr>
              <a:t>προθέσεις</a:t>
            </a:r>
            <a:r>
              <a:rPr lang="el-GR" sz="1500" dirty="0">
                <a:solidFill>
                  <a:srgbClr val="000000"/>
                </a:solidFill>
              </a:rPr>
              <a:t>, στρατηγικές, </a:t>
            </a:r>
            <a:r>
              <a:rPr lang="el-GR" sz="1500" b="1" dirty="0">
                <a:solidFill>
                  <a:srgbClr val="000000"/>
                </a:solidFill>
              </a:rPr>
              <a:t>αποφάσεις</a:t>
            </a:r>
            <a:r>
              <a:rPr lang="el-GR" sz="1500" dirty="0">
                <a:solidFill>
                  <a:srgbClr val="000000"/>
                </a:solidFill>
              </a:rPr>
              <a:t>, </a:t>
            </a:r>
            <a:r>
              <a:rPr lang="el-GR" sz="1500" b="1" dirty="0">
                <a:solidFill>
                  <a:srgbClr val="000000"/>
                </a:solidFill>
              </a:rPr>
              <a:t>δράσεις</a:t>
            </a:r>
            <a:r>
              <a:rPr lang="el-GR" sz="1500" dirty="0">
                <a:solidFill>
                  <a:srgbClr val="000000"/>
                </a:solidFill>
              </a:rPr>
              <a:t>  του </a:t>
            </a:r>
            <a:r>
              <a:rPr lang="el-GR" sz="1500" dirty="0" err="1">
                <a:solidFill>
                  <a:srgbClr val="000000"/>
                </a:solidFill>
              </a:rPr>
              <a:t>εκπ</a:t>
            </a:r>
            <a:r>
              <a:rPr lang="el-GR" sz="1500" dirty="0">
                <a:solidFill>
                  <a:srgbClr val="000000"/>
                </a:solidFill>
              </a:rPr>
              <a:t>/</a:t>
            </a:r>
            <a:r>
              <a:rPr lang="el-GR" sz="1500" dirty="0" err="1">
                <a:solidFill>
                  <a:srgbClr val="000000"/>
                </a:solidFill>
              </a:rPr>
              <a:t>κού</a:t>
            </a:r>
            <a:r>
              <a:rPr lang="el-GR" sz="1500" dirty="0">
                <a:solidFill>
                  <a:srgbClr val="000000"/>
                </a:solidFill>
              </a:rPr>
              <a:t> ως σχεδιαστής, διαχειριστής, </a:t>
            </a:r>
            <a:r>
              <a:rPr lang="el-GR" sz="1500" dirty="0" err="1">
                <a:solidFill>
                  <a:srgbClr val="000000"/>
                </a:solidFill>
              </a:rPr>
              <a:t>υλοποιητής</a:t>
            </a:r>
            <a:r>
              <a:rPr lang="el-GR" sz="1500" dirty="0">
                <a:solidFill>
                  <a:srgbClr val="000000"/>
                </a:solidFill>
              </a:rPr>
              <a:t>, </a:t>
            </a:r>
            <a:r>
              <a:rPr lang="el-GR" sz="1500" dirty="0" err="1">
                <a:solidFill>
                  <a:srgbClr val="000000"/>
                </a:solidFill>
              </a:rPr>
              <a:t>διευκολυντής</a:t>
            </a:r>
            <a:r>
              <a:rPr lang="el-GR" sz="1500" dirty="0">
                <a:solidFill>
                  <a:srgbClr val="000000"/>
                </a:solidFill>
              </a:rPr>
              <a:t>, υποστηρικτής, αξιολογητής )-</a:t>
            </a:r>
          </a:p>
          <a:p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Αυτό-αποτίμηση</a:t>
            </a:r>
            <a:r>
              <a:rPr lang="el-GR" sz="1500" dirty="0">
                <a:solidFill>
                  <a:srgbClr val="000000"/>
                </a:solidFill>
              </a:rPr>
              <a:t> του </a:t>
            </a:r>
            <a:r>
              <a:rPr lang="el-GR" sz="1500" dirty="0" err="1">
                <a:solidFill>
                  <a:srgbClr val="000000"/>
                </a:solidFill>
              </a:rPr>
              <a:t>εκπ</a:t>
            </a:r>
            <a:r>
              <a:rPr lang="el-GR" sz="1500" dirty="0">
                <a:solidFill>
                  <a:srgbClr val="000000"/>
                </a:solidFill>
              </a:rPr>
              <a:t>/</a:t>
            </a:r>
            <a:r>
              <a:rPr lang="el-GR" sz="1500" dirty="0" err="1">
                <a:solidFill>
                  <a:srgbClr val="000000"/>
                </a:solidFill>
              </a:rPr>
              <a:t>κού</a:t>
            </a:r>
            <a:r>
              <a:rPr lang="el-GR" sz="1500" dirty="0">
                <a:solidFill>
                  <a:srgbClr val="000000"/>
                </a:solidFill>
              </a:rPr>
              <a:t> ως ‘</a:t>
            </a:r>
            <a:r>
              <a:rPr lang="el-GR" sz="1500" b="1" dirty="0">
                <a:solidFill>
                  <a:srgbClr val="000000"/>
                </a:solidFill>
              </a:rPr>
              <a:t>πρόσωπο </a:t>
            </a:r>
            <a:r>
              <a:rPr lang="el-GR" sz="1500" dirty="0">
                <a:solidFill>
                  <a:srgbClr val="000000"/>
                </a:solidFill>
              </a:rPr>
              <a:t>’για  αναθεώρηση της βιοθεωρίας, κοσμοθεωρίας, </a:t>
            </a:r>
            <a:r>
              <a:rPr lang="el-GR" sz="1500" b="1" dirty="0">
                <a:solidFill>
                  <a:srgbClr val="000000"/>
                </a:solidFill>
              </a:rPr>
              <a:t>προσωπικής</a:t>
            </a:r>
            <a:r>
              <a:rPr lang="el-GR" sz="1500" dirty="0">
                <a:solidFill>
                  <a:srgbClr val="000000"/>
                </a:solidFill>
              </a:rPr>
              <a:t> του </a:t>
            </a:r>
            <a:r>
              <a:rPr lang="el-GR" sz="1500" b="1" dirty="0">
                <a:solidFill>
                  <a:srgbClr val="000000"/>
                </a:solidFill>
              </a:rPr>
              <a:t>θεωρίας</a:t>
            </a:r>
            <a:r>
              <a:rPr lang="el-GR" sz="1500" dirty="0">
                <a:solidFill>
                  <a:srgbClr val="000000"/>
                </a:solidFill>
              </a:rPr>
              <a:t> &amp; αναζήτηση νέας επαγγελματικής αυτεπίγνωσης &amp; </a:t>
            </a:r>
            <a:r>
              <a:rPr lang="el-GR" sz="1500" b="1" dirty="0">
                <a:solidFill>
                  <a:srgbClr val="000000"/>
                </a:solidFill>
              </a:rPr>
              <a:t>αυτογνωσίας</a:t>
            </a:r>
            <a:endParaRPr lang="el-GR" sz="1500" dirty="0">
              <a:solidFill>
                <a:srgbClr val="000000"/>
              </a:solidFill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923928" y="3140968"/>
            <a:ext cx="5220072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l-GR" sz="1500" dirty="0">
                <a:solidFill>
                  <a:srgbClr val="000000"/>
                </a:solidFill>
              </a:rPr>
              <a:t>Με βάση τα </a:t>
            </a:r>
            <a:r>
              <a:rPr lang="el-GR" sz="1500" b="1" dirty="0">
                <a:solidFill>
                  <a:srgbClr val="000000"/>
                </a:solidFill>
              </a:rPr>
              <a:t>συνολικά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αποτελέσματα</a:t>
            </a:r>
            <a:r>
              <a:rPr lang="el-GR" sz="1500" dirty="0">
                <a:solidFill>
                  <a:srgbClr val="000000"/>
                </a:solidFill>
              </a:rPr>
              <a:t> της αξιολόγησης ( επιδόσεις μαθητών,  αποτίμηση κλίματος της τάξης, διδακτικού έργου) ο/η </a:t>
            </a:r>
            <a:r>
              <a:rPr lang="el-GR" sz="1500" b="1" dirty="0">
                <a:solidFill>
                  <a:srgbClr val="000000"/>
                </a:solidFill>
              </a:rPr>
              <a:t>εκπαιδευτικός</a:t>
            </a:r>
            <a:r>
              <a:rPr lang="el-GR" sz="1500" dirty="0">
                <a:solidFill>
                  <a:srgbClr val="000000"/>
                </a:solidFill>
              </a:rPr>
              <a:t>,</a:t>
            </a:r>
            <a:r>
              <a:rPr lang="el-GR" sz="1500" b="1" dirty="0">
                <a:solidFill>
                  <a:srgbClr val="000000"/>
                </a:solidFill>
              </a:rPr>
              <a:t> </a:t>
            </a:r>
            <a:r>
              <a:rPr lang="el-GR" sz="1500" dirty="0">
                <a:solidFill>
                  <a:srgbClr val="000000"/>
                </a:solidFill>
              </a:rPr>
              <a:t>αναζητά την </a:t>
            </a:r>
            <a:r>
              <a:rPr lang="el-GR" sz="1500" b="1" dirty="0">
                <a:solidFill>
                  <a:srgbClr val="000000"/>
                </a:solidFill>
              </a:rPr>
              <a:t>επαγγελματική του 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αναβάθμιση</a:t>
            </a:r>
            <a:r>
              <a:rPr lang="el-GR" sz="1500" dirty="0">
                <a:solidFill>
                  <a:srgbClr val="000000"/>
                </a:solidFill>
              </a:rPr>
              <a:t> &amp; του κύρους του- </a:t>
            </a:r>
            <a:r>
              <a:rPr lang="el-GR" sz="1500" dirty="0" err="1">
                <a:solidFill>
                  <a:srgbClr val="000000"/>
                </a:solidFill>
              </a:rPr>
              <a:t>δεσμέυεται</a:t>
            </a:r>
            <a:r>
              <a:rPr lang="el-GR" sz="1500" dirty="0">
                <a:solidFill>
                  <a:srgbClr val="000000"/>
                </a:solidFill>
              </a:rPr>
              <a:t> για  </a:t>
            </a:r>
            <a:r>
              <a:rPr lang="el-GR" sz="1500" b="1" dirty="0">
                <a:solidFill>
                  <a:srgbClr val="000000"/>
                </a:solidFill>
              </a:rPr>
              <a:t>δια βίου</a:t>
            </a:r>
            <a:r>
              <a:rPr lang="el-GR" sz="1500" dirty="0">
                <a:solidFill>
                  <a:srgbClr val="000000"/>
                </a:solidFill>
              </a:rPr>
              <a:t> μάθηση, έρευνα δράσης, επιμόρφωση &amp; </a:t>
            </a:r>
            <a:r>
              <a:rPr lang="el-GR" sz="1500" b="1" dirty="0" err="1">
                <a:solidFill>
                  <a:srgbClr val="000000"/>
                </a:solidFill>
              </a:rPr>
              <a:t>αυτομόρφωση</a:t>
            </a:r>
            <a:r>
              <a:rPr lang="el-GR" sz="1500" dirty="0">
                <a:solidFill>
                  <a:srgbClr val="000000"/>
                </a:solidFill>
              </a:rPr>
              <a:t> &amp; στο να εποικοδομήσει ένα νέο </a:t>
            </a:r>
            <a:r>
              <a:rPr lang="el-GR" sz="1500" b="1" dirty="0">
                <a:solidFill>
                  <a:srgbClr val="000000"/>
                </a:solidFill>
              </a:rPr>
              <a:t>όραμα</a:t>
            </a:r>
            <a:r>
              <a:rPr lang="el-GR" sz="1500" dirty="0">
                <a:solidFill>
                  <a:srgbClr val="000000"/>
                </a:solidFill>
              </a:rPr>
              <a:t> του σχολείου &amp; της </a:t>
            </a:r>
            <a:r>
              <a:rPr lang="el-GR" sz="1500" b="1" dirty="0">
                <a:solidFill>
                  <a:srgbClr val="000000"/>
                </a:solidFill>
              </a:rPr>
              <a:t>εκπαίδευση</a:t>
            </a:r>
            <a:r>
              <a:rPr lang="el-GR" sz="1500" dirty="0">
                <a:solidFill>
                  <a:srgbClr val="000000"/>
                </a:solidFill>
              </a:rPr>
              <a:t>ς-επιδίωξη για </a:t>
            </a:r>
            <a:r>
              <a:rPr lang="el-GR" sz="1500" dirty="0" err="1">
                <a:solidFill>
                  <a:srgbClr val="000000"/>
                </a:solidFill>
              </a:rPr>
              <a:t>αυτοϋπέρβαση</a:t>
            </a:r>
            <a:r>
              <a:rPr lang="el-GR" sz="1500" dirty="0">
                <a:solidFill>
                  <a:srgbClr val="000000"/>
                </a:solidFill>
              </a:rPr>
              <a:t>/ </a:t>
            </a:r>
            <a:r>
              <a:rPr lang="el-GR" sz="1500">
                <a:solidFill>
                  <a:srgbClr val="000000"/>
                </a:solidFill>
              </a:rPr>
              <a:t>μετατροπή του εκπαιδευτικού </a:t>
            </a:r>
            <a:r>
              <a:rPr lang="el-GR" sz="1500" dirty="0">
                <a:solidFill>
                  <a:srgbClr val="000000"/>
                </a:solidFill>
              </a:rPr>
              <a:t>από </a:t>
            </a:r>
            <a:r>
              <a:rPr lang="el-GR" sz="1500" b="1" dirty="0">
                <a:solidFill>
                  <a:srgbClr val="000000"/>
                </a:solidFill>
              </a:rPr>
              <a:t>‘εκτελεστής’</a:t>
            </a:r>
            <a:r>
              <a:rPr lang="el-GR" sz="1500" dirty="0">
                <a:solidFill>
                  <a:srgbClr val="000000"/>
                </a:solidFill>
              </a:rPr>
              <a:t> του ΠΣ σε «</a:t>
            </a:r>
            <a:r>
              <a:rPr lang="el-GR" sz="1500" b="1" dirty="0">
                <a:solidFill>
                  <a:srgbClr val="000000"/>
                </a:solidFill>
              </a:rPr>
              <a:t>διανοούμενο</a:t>
            </a:r>
            <a:r>
              <a:rPr lang="el-GR" sz="1500" dirty="0">
                <a:solidFill>
                  <a:srgbClr val="000000"/>
                </a:solidFill>
              </a:rPr>
              <a:t>» &amp; «</a:t>
            </a:r>
            <a:r>
              <a:rPr lang="el-GR" sz="1500" b="1" dirty="0">
                <a:solidFill>
                  <a:srgbClr val="000000"/>
                </a:solidFill>
              </a:rPr>
              <a:t>ηγέτη</a:t>
            </a:r>
            <a:r>
              <a:rPr lang="el-GR" sz="1500" dirty="0">
                <a:solidFill>
                  <a:srgbClr val="000000"/>
                </a:solidFill>
              </a:rPr>
              <a:t>» της </a:t>
            </a:r>
            <a:r>
              <a:rPr lang="el-GR" sz="1500" b="1" dirty="0">
                <a:solidFill>
                  <a:srgbClr val="000000"/>
                </a:solidFill>
              </a:rPr>
              <a:t>κουλτούρας</a:t>
            </a:r>
            <a:r>
              <a:rPr lang="el-GR" sz="1500" dirty="0">
                <a:solidFill>
                  <a:srgbClr val="000000"/>
                </a:solidFill>
              </a:rPr>
              <a:t> με νέους </a:t>
            </a:r>
            <a:r>
              <a:rPr lang="el-GR" sz="1500" b="1" dirty="0">
                <a:solidFill>
                  <a:srgbClr val="000000"/>
                </a:solidFill>
              </a:rPr>
              <a:t>ηθικούς</a:t>
            </a:r>
            <a:r>
              <a:rPr lang="el-GR" sz="1500" dirty="0">
                <a:solidFill>
                  <a:srgbClr val="000000"/>
                </a:solidFill>
              </a:rPr>
              <a:t> </a:t>
            </a:r>
            <a:r>
              <a:rPr lang="el-GR" sz="1500" b="1" dirty="0">
                <a:solidFill>
                  <a:srgbClr val="000000"/>
                </a:solidFill>
              </a:rPr>
              <a:t>κώδικες</a:t>
            </a:r>
            <a:r>
              <a:rPr lang="el-GR" sz="1500" dirty="0">
                <a:solidFill>
                  <a:srgbClr val="000000"/>
                </a:solidFill>
              </a:rPr>
              <a:t>, ήθος &amp; </a:t>
            </a:r>
            <a:r>
              <a:rPr lang="el-GR" sz="1500" b="1" dirty="0">
                <a:solidFill>
                  <a:srgbClr val="000000"/>
                </a:solidFill>
              </a:rPr>
              <a:t>ιδεολογία</a:t>
            </a:r>
            <a:endParaRPr lang="el-GR" sz="1500" dirty="0">
              <a:solidFill>
                <a:srgbClr val="000000"/>
              </a:solidFill>
            </a:endParaRPr>
          </a:p>
        </p:txBody>
      </p:sp>
      <p:sp>
        <p:nvSpPr>
          <p:cNvPr id="8" name="7 - Δεξιό βέλος"/>
          <p:cNvSpPr/>
          <p:nvPr/>
        </p:nvSpPr>
        <p:spPr>
          <a:xfrm>
            <a:off x="1979712" y="206084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9" name="8 - Δεξιό βέλος"/>
          <p:cNvSpPr/>
          <p:nvPr/>
        </p:nvSpPr>
        <p:spPr>
          <a:xfrm>
            <a:off x="4211960" y="198884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0" name="9 - Δεξιό βέλος"/>
          <p:cNvSpPr/>
          <p:nvPr/>
        </p:nvSpPr>
        <p:spPr>
          <a:xfrm>
            <a:off x="6732240" y="191683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1" name="10 - Δεξιό βέλος"/>
          <p:cNvSpPr/>
          <p:nvPr/>
        </p:nvSpPr>
        <p:spPr>
          <a:xfrm>
            <a:off x="3779912" y="3140968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2" name="11 - Βέλος προς τα κάτω"/>
          <p:cNvSpPr/>
          <p:nvPr/>
        </p:nvSpPr>
        <p:spPr>
          <a:xfrm>
            <a:off x="755576" y="270892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3" name="12 - Βέλος προς τα κάτω"/>
          <p:cNvSpPr/>
          <p:nvPr/>
        </p:nvSpPr>
        <p:spPr>
          <a:xfrm>
            <a:off x="2843808" y="270892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4" name="13 - Βέλος προς τα κάτω"/>
          <p:cNvSpPr/>
          <p:nvPr/>
        </p:nvSpPr>
        <p:spPr>
          <a:xfrm>
            <a:off x="8639944" y="2708920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5" name="14 - Βέλος προς τα κάτω"/>
          <p:cNvSpPr/>
          <p:nvPr/>
        </p:nvSpPr>
        <p:spPr>
          <a:xfrm>
            <a:off x="6516216" y="2708920"/>
            <a:ext cx="50405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6" name="Text Box 11" descr="5%"/>
          <p:cNvSpPr txBox="1">
            <a:spLocks noChangeArrowheads="1"/>
          </p:cNvSpPr>
          <p:nvPr/>
        </p:nvSpPr>
        <p:spPr bwMode="auto">
          <a:xfrm>
            <a:off x="179512" y="332656"/>
            <a:ext cx="8640960" cy="504056"/>
          </a:xfrm>
          <a:prstGeom prst="rect">
            <a:avLst/>
          </a:prstGeom>
          <a:pattFill prst="pct5">
            <a:fgClr>
              <a:srgbClr val="C2D69B"/>
            </a:fgClr>
            <a:bgClr>
              <a:srgbClr val="C2D69B"/>
            </a:bgClr>
          </a:pattFill>
          <a:ln w="57150" cmpd="thickThin">
            <a:solidFill>
              <a:srgbClr val="943634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</a:pPr>
            <a:r>
              <a:rPr lang="el-GR" sz="1600" b="1" dirty="0">
                <a:solidFill>
                  <a:srgbClr val="000000"/>
                </a:solidFill>
                <a:latin typeface="Calibri" pitchFamily="34" charset="0"/>
              </a:rPr>
              <a:t>ΑΠΟΤΙΜΗΣΗ ΕΠΙΔΟΣΕΩΝ, ΜΑΘΗΣΙΑΚΗΣ ΔΙΑΔΙΚΑΣΙΑΣ, ΚΛΙΜΑΤΟΣ ΤΗΣ ΤΑΞΗΣ &amp; ΑΥΤΟΑΞΙΟΛΟΓΗΣΗ ΕΚΠ/ΚΟΥ (</a:t>
            </a:r>
            <a:r>
              <a:rPr lang="en-US" sz="1600" b="1" dirty="0">
                <a:solidFill>
                  <a:srgbClr val="000000"/>
                </a:solidFill>
                <a:latin typeface="Calibri" pitchFamily="34" charset="0"/>
              </a:rPr>
              <a:t>ATTAINED CURRICULUM)</a:t>
            </a:r>
            <a:endParaRPr lang="el-GR" sz="16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" name="16 - Δεξιό βέλος"/>
          <p:cNvSpPr/>
          <p:nvPr/>
        </p:nvSpPr>
        <p:spPr>
          <a:xfrm rot="5237892">
            <a:off x="1878289" y="737026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8" name="17 - Δεξιό βέλος"/>
          <p:cNvSpPr/>
          <p:nvPr/>
        </p:nvSpPr>
        <p:spPr>
          <a:xfrm rot="5237892">
            <a:off x="6630817" y="737025"/>
            <a:ext cx="28803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19" name="Text Box 10" descr="5%"/>
          <p:cNvSpPr txBox="1">
            <a:spLocks noChangeArrowheads="1"/>
          </p:cNvSpPr>
          <p:nvPr/>
        </p:nvSpPr>
        <p:spPr bwMode="auto">
          <a:xfrm>
            <a:off x="2987824" y="0"/>
            <a:ext cx="2876550" cy="332656"/>
          </a:xfrm>
          <a:prstGeom prst="rect">
            <a:avLst/>
          </a:prstGeom>
          <a:pattFill prst="pct5">
            <a:fgClr>
              <a:srgbClr val="FFFFCC"/>
            </a:fgClr>
            <a:bgClr>
              <a:srgbClr val="FFFFCC"/>
            </a:bgClr>
          </a:pattFill>
          <a:ln w="57150" cmpd="thickThin">
            <a:solidFill>
              <a:srgbClr val="94363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ΜΕΤΑΔΙΔΑΚΤΙΚΟ ΣΤΑΔΙΟ</a:t>
            </a:r>
            <a:endParaRPr lang="el-GR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1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9_Ζωντάνια">
  <a:themeElements>
    <a:clrScheme name="Ζωντάνι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Αφθονί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Ζωντάνι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Γωνίες">
  <a:themeElements>
    <a:clrScheme name="Γωνίες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Γωνίες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Γωνίες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1325</Words>
  <Application>Microsoft Office PowerPoint</Application>
  <PresentationFormat>Προβολή στην οθόνη (4:3)</PresentationFormat>
  <Paragraphs>78</Paragraphs>
  <Slides>9</Slides>
  <Notes>9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9</vt:i4>
      </vt:variant>
    </vt:vector>
  </HeadingPairs>
  <TitlesOfParts>
    <vt:vector size="11" baseType="lpstr">
      <vt:lpstr>9_Ζωντάνια</vt:lpstr>
      <vt:lpstr>Γωνίες</vt:lpstr>
      <vt:lpstr>Γιώργος Φλουρής ΠΑΝΕΠΙΣΤΗΜΙΟ ΑΘΗΝΩΝ</vt:lpstr>
      <vt:lpstr>ΣΤΑΔΙΑ ΕΞΕΛΙΞΗΣ ΤΟΥ ΠΛΑΙΣΙΟΥ ΣΤΟΧΑΣΜΟΥ &amp; «ΑΡΧΙΤΕΚΤΟΝΙΚΗΣ ΤΗΣ ΔΙΔΑΣΚΑΛΙΑΣ»  (Γ. ΦΛΟΥΡΗΣ: 1986, 1989, 1990, 1996, 2003, 2005,  ΦΛΟΥΡΗΣ &amp; ΜΑΥΡΟΠΟΥΛΟΣ 2012,  ΦΛΟΥΡΗΣ &amp; ΣΠΙΝΘΟΥΡΑΚΗ 2012,ΦΛΟΥΡΗΣ &amp; ΓΙΩΤΗ 2013)</vt:lpstr>
      <vt:lpstr>ΣΥΝΟΠΤΙΚΟ ΔΙΑΓΡΑΜΜΑ ΣΤΑΔΙΩΝ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Γιώργος Φλουρής ΠΑΝΕΠΙΣΤΗΜΙΟ ΑΘΗΝΩΝ</dc:title>
  <dc:creator>user</dc:creator>
  <cp:lastModifiedBy>user</cp:lastModifiedBy>
  <cp:revision>3</cp:revision>
  <dcterms:created xsi:type="dcterms:W3CDTF">2016-03-01T11:45:38Z</dcterms:created>
  <dcterms:modified xsi:type="dcterms:W3CDTF">2016-03-01T12:03:06Z</dcterms:modified>
</cp:coreProperties>
</file>