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8"/>
  </p:notesMasterIdLst>
  <p:sldIdLst>
    <p:sldId id="258" r:id="rId2"/>
    <p:sldId id="269" r:id="rId3"/>
    <p:sldId id="266" r:id="rId4"/>
    <p:sldId id="270" r:id="rId5"/>
    <p:sldId id="272" r:id="rId6"/>
    <p:sldId id="274" r:id="rId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DB0B1-9700-40E0-8791-1C58DA82F44F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5D8A4-F1D3-419D-923A-77DAF0553A1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1139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5D8A4-F1D3-419D-923A-77DAF0553A1C}" type="slidenum">
              <a:rPr lang="el-GR" smtClean="0"/>
              <a:pPr/>
              <a:t>1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5D8A4-F1D3-419D-923A-77DAF0553A1C}" type="slidenum">
              <a:rPr lang="el-GR" smtClean="0"/>
              <a:pPr/>
              <a:t>2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5D8A4-F1D3-419D-923A-77DAF0553A1C}" type="slidenum">
              <a:rPr lang="el-GR" smtClean="0"/>
              <a:pPr/>
              <a:t>4</a:t>
            </a:fld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5D8A4-F1D3-419D-923A-77DAF0553A1C}" type="slidenum">
              <a:rPr lang="el-GR" smtClean="0"/>
              <a:pPr/>
              <a:t>5</a:t>
            </a:fld>
            <a:endParaRPr 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5D8A4-F1D3-419D-923A-77DAF0553A1C}" type="slidenum">
              <a:rPr lang="el-GR" smtClean="0"/>
              <a:pPr/>
              <a:t>6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3392-41A9-46A4-A603-CD27FB657BDC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0D5E-9B51-4F9D-B4E0-8DFA043DA6B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3392-41A9-46A4-A603-CD27FB657BDC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0D5E-9B51-4F9D-B4E0-8DFA043DA6B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3392-41A9-46A4-A603-CD27FB657BDC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0D5E-9B51-4F9D-B4E0-8DFA043DA6B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3392-41A9-46A4-A603-CD27FB657BDC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0D5E-9B51-4F9D-B4E0-8DFA043DA6B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3392-41A9-46A4-A603-CD27FB657BDC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0D5E-9B51-4F9D-B4E0-8DFA043DA6B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3392-41A9-46A4-A603-CD27FB657BDC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0D5E-9B51-4F9D-B4E0-8DFA043DA6B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3392-41A9-46A4-A603-CD27FB657BDC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0D5E-9B51-4F9D-B4E0-8DFA043DA6B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3392-41A9-46A4-A603-CD27FB657BDC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0D5E-9B51-4F9D-B4E0-8DFA043DA6B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3392-41A9-46A4-A603-CD27FB657BDC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0D5E-9B51-4F9D-B4E0-8DFA043DA6B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3392-41A9-46A4-A603-CD27FB657BDC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0D5E-9B51-4F9D-B4E0-8DFA043DA6B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3392-41A9-46A4-A603-CD27FB657BDC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50D5E-9B51-4F9D-B4E0-8DFA043DA6B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93392-41A9-46A4-A603-CD27FB657BDC}" type="datetimeFigureOut">
              <a:rPr lang="el-GR" smtClean="0"/>
              <a:pPr/>
              <a:t>23/1/2018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50D5E-9B51-4F9D-B4E0-8DFA043DA6B9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42852"/>
            <a:ext cx="719484" cy="719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16632"/>
            <a:ext cx="647700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483768" y="836712"/>
            <a:ext cx="30591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l-GR" sz="900" b="1" dirty="0">
                <a:latin typeface="Calibri" pitchFamily="34" charset="0"/>
              </a:rPr>
              <a:t>ΕΛΛΗΝΙΚΗ ΔΗΜΟΚΡΑΤΙΑ</a:t>
            </a:r>
            <a:br>
              <a:rPr lang="el-GR" sz="900" b="1" dirty="0">
                <a:latin typeface="Calibri" pitchFamily="34" charset="0"/>
              </a:rPr>
            </a:br>
            <a:r>
              <a:rPr lang="el-GR" sz="900" b="1" dirty="0">
                <a:latin typeface="Calibri" pitchFamily="34" charset="0"/>
              </a:rPr>
              <a:t>ΥΠΟΥΡΓΕΙΟ</a:t>
            </a:r>
            <a:r>
              <a:rPr lang="en-US" sz="900" b="1" dirty="0">
                <a:latin typeface="Calibri" pitchFamily="34" charset="0"/>
              </a:rPr>
              <a:t> </a:t>
            </a:r>
            <a:r>
              <a:rPr lang="el-GR" sz="900" b="1" dirty="0">
                <a:latin typeface="Calibri" pitchFamily="34" charset="0"/>
              </a:rPr>
              <a:t>ΠΑΙΔΕΙΑΣ</a:t>
            </a:r>
            <a:r>
              <a:rPr lang="en-US" sz="900" b="1" dirty="0">
                <a:latin typeface="Calibri" pitchFamily="34" charset="0"/>
              </a:rPr>
              <a:t> </a:t>
            </a:r>
            <a:r>
              <a:rPr lang="el-GR" sz="900" b="1" dirty="0">
                <a:latin typeface="Calibri" pitchFamily="34" charset="0"/>
              </a:rPr>
              <a:t>ΕΡΕΥΝΑΣ ΚΑΙ ΘΡΗΣΚΕΥΜΑΤΩΝ</a:t>
            </a:r>
            <a:endParaRPr lang="en-US" sz="900" b="1" dirty="0">
              <a:latin typeface="Calibri" pitchFamily="34" charset="0"/>
            </a:endParaRPr>
          </a:p>
          <a:p>
            <a:pPr algn="ctr"/>
            <a:r>
              <a:rPr lang="el-GR" sz="900" b="1" dirty="0">
                <a:latin typeface="Calibri" pitchFamily="34" charset="0"/>
              </a:rPr>
              <a:t>ΠΕΡΙΦΕΡΕΙΑΚΗ ΔΙΕΥΘΥΝΣΗ ΕΚΠΑΙΔΕΥΣΗΣ ΑΤΤΙΚΗΣ</a:t>
            </a:r>
          </a:p>
          <a:p>
            <a:pPr algn="ctr"/>
            <a:r>
              <a:rPr lang="el-GR" sz="900" b="1" dirty="0">
                <a:latin typeface="Calibri" pitchFamily="34" charset="0"/>
              </a:rPr>
              <a:t>ΣΧΟΛΙΚΟΙ ΣΥΜΒΟΥΛΟΙ ΦΥΣΙΚΗΣ ΑΓΩΓΗΣ Β‘ ΚΑΙ Α‘ </a:t>
            </a:r>
            <a:r>
              <a:rPr lang="el-GR" sz="900" b="1" dirty="0" smtClean="0">
                <a:latin typeface="Calibri" pitchFamily="34" charset="0"/>
              </a:rPr>
              <a:t>ΑΘΗΝΑΣ</a:t>
            </a:r>
            <a:endParaRPr lang="el-GR" sz="900" b="1" dirty="0">
              <a:latin typeface="Calibri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16632"/>
            <a:ext cx="647700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286380" y="1071546"/>
            <a:ext cx="205462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 algn="ctr"/>
            <a:r>
              <a:rPr lang="el-GR" sz="900" b="1" dirty="0">
                <a:latin typeface="Calibri" pitchFamily="34" charset="0"/>
              </a:rPr>
              <a:t>ΠΑΝΕΛΛΗΝΙΑ ΕΝΩΣΗ ΕΚΠΑΙΔΕΥΤΙΚΩΝ</a:t>
            </a:r>
          </a:p>
          <a:p>
            <a:pPr algn="ctr"/>
            <a:r>
              <a:rPr lang="el-GR" sz="900" b="1" dirty="0">
                <a:latin typeface="Calibri" pitchFamily="34" charset="0"/>
              </a:rPr>
              <a:t>ΛΕΙΤΟΥΡΓΩΝ ΦΥΣΙΚΗΣ ΑΓΩΓΗΣ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836712"/>
            <a:ext cx="2881188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l-GR" sz="900" b="1" dirty="0">
                <a:latin typeface="Calibri" pitchFamily="34" charset="0"/>
              </a:rPr>
              <a:t>ΕΛΛΗΝΙΚΗ ΔΗΜΟΚΡΑΤΙΑ</a:t>
            </a:r>
            <a:br>
              <a:rPr lang="el-GR" sz="900" b="1" dirty="0">
                <a:latin typeface="Calibri" pitchFamily="34" charset="0"/>
              </a:rPr>
            </a:br>
            <a:r>
              <a:rPr lang="el-GR" sz="900" b="1" dirty="0">
                <a:latin typeface="Calibri" pitchFamily="34" charset="0"/>
              </a:rPr>
              <a:t>ΥΠΟΥΡΓΕΙΟ</a:t>
            </a:r>
            <a:r>
              <a:rPr lang="en-US" sz="900" b="1" dirty="0">
                <a:latin typeface="Calibri" pitchFamily="34" charset="0"/>
              </a:rPr>
              <a:t> </a:t>
            </a:r>
            <a:r>
              <a:rPr lang="el-GR" sz="900" b="1" dirty="0">
                <a:latin typeface="Calibri" pitchFamily="34" charset="0"/>
              </a:rPr>
              <a:t>ΠΑΙΔΕΙΑΣ</a:t>
            </a:r>
            <a:r>
              <a:rPr lang="en-US" sz="900" b="1" dirty="0">
                <a:latin typeface="Calibri" pitchFamily="34" charset="0"/>
              </a:rPr>
              <a:t> </a:t>
            </a:r>
            <a:r>
              <a:rPr lang="el-GR" sz="900" b="1" dirty="0">
                <a:latin typeface="Calibri" pitchFamily="34" charset="0"/>
              </a:rPr>
              <a:t>ΕΡΕΥΝΑΣ ΚΑΙ ΘΡΗΣΚΕΥΜΑΤΩΝ</a:t>
            </a:r>
            <a:endParaRPr lang="en-US" sz="900" b="1" dirty="0">
              <a:latin typeface="Calibri" pitchFamily="34" charset="0"/>
            </a:endParaRPr>
          </a:p>
          <a:p>
            <a:pPr algn="ctr"/>
            <a:r>
              <a:rPr lang="el-GR" sz="900" b="1" dirty="0">
                <a:latin typeface="Calibri" pitchFamily="34" charset="0"/>
              </a:rPr>
              <a:t>ΠΕΡΙΦΕΡΕΙΑΚΗ ΔΙΕΥΘΥΝΣΗ ΕΚΠΑΙΔΕΥΣΗΣ ΑΤΤΙΚΗΣ</a:t>
            </a:r>
          </a:p>
          <a:p>
            <a:pPr algn="ctr"/>
            <a:r>
              <a:rPr lang="el-GR" sz="900" b="1" dirty="0">
                <a:latin typeface="Calibri" pitchFamily="34" charset="0"/>
              </a:rPr>
              <a:t>ΔΙΕΥΘΥΝΣΕΙΣ Π.Ε. ΚΑΙ Δ.Ε. Β΄ ΑΘΗΝΑΣ</a:t>
            </a:r>
          </a:p>
        </p:txBody>
      </p:sp>
      <p:pic>
        <p:nvPicPr>
          <p:cNvPr id="10" name="Picture 2" descr="C:\Users\trip-nic-blk\Desktop\arxaio-elliniko-sxoleio.jpg"/>
          <p:cNvPicPr>
            <a:picLocks noChangeAspect="1" noChangeArrowheads="1"/>
          </p:cNvPicPr>
          <p:nvPr/>
        </p:nvPicPr>
        <p:blipFill>
          <a:blip r:embed="rId5" cstate="print">
            <a:lum bright="60000"/>
          </a:blip>
          <a:srcRect/>
          <a:stretch>
            <a:fillRect/>
          </a:stretch>
        </p:blipFill>
        <p:spPr bwMode="auto">
          <a:xfrm>
            <a:off x="323528" y="1484784"/>
            <a:ext cx="8452926" cy="4252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- Ορθογώνιο"/>
          <p:cNvSpPr/>
          <p:nvPr/>
        </p:nvSpPr>
        <p:spPr>
          <a:xfrm>
            <a:off x="7379296" y="1000108"/>
            <a:ext cx="17647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l-GR" sz="800" b="1" dirty="0" smtClean="0">
              <a:latin typeface="Book Antiqua" pitchFamily="18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l-GR" sz="800" b="1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ΔΗΜΟΣ  ΠΑΠΑΓΟΥ-ΧΟΛΑΡΓΟΥ                                                                                                                          </a:t>
            </a:r>
            <a:endParaRPr lang="el-GR" sz="8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1520" y="5661248"/>
            <a:ext cx="365356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l-GR" sz="1200" b="1" dirty="0" err="1" smtClean="0">
                <a:latin typeface="Calibri" pitchFamily="34" charset="0"/>
              </a:rPr>
              <a:t>Συνδιοργάνωση</a:t>
            </a:r>
            <a:r>
              <a:rPr lang="el-GR" sz="1200" b="1" dirty="0" smtClean="0">
                <a:latin typeface="Calibri" pitchFamily="34" charset="0"/>
              </a:rPr>
              <a:t>:</a:t>
            </a:r>
          </a:p>
          <a:p>
            <a:r>
              <a:rPr lang="el-GR" sz="1000" b="1" dirty="0" smtClean="0">
                <a:latin typeface="Calibri" pitchFamily="34" charset="0"/>
              </a:rPr>
              <a:t>Διευθύνσεις Π.Ε. και Δ.Ε. </a:t>
            </a:r>
            <a:r>
              <a:rPr lang="en-US" sz="1000" b="1" dirty="0" err="1" smtClean="0">
                <a:latin typeface="Calibri" pitchFamily="34" charset="0"/>
              </a:rPr>
              <a:t>B</a:t>
            </a:r>
            <a:r>
              <a:rPr lang="el-GR" sz="1000" b="1" dirty="0" smtClean="0">
                <a:latin typeface="Calibri" pitchFamily="34" charset="0"/>
              </a:rPr>
              <a:t>΄ Αθήνας</a:t>
            </a:r>
          </a:p>
          <a:p>
            <a:r>
              <a:rPr lang="el-GR" sz="1000" b="1" dirty="0" smtClean="0">
                <a:latin typeface="Calibri" pitchFamily="34" charset="0"/>
              </a:rPr>
              <a:t>Σχολικοί Σύμβουλοι Φυσικής Αγωγής Β΄ και Α΄ Αθήνας</a:t>
            </a:r>
            <a:r>
              <a:rPr lang="en-US" sz="1000" b="1" dirty="0" smtClean="0">
                <a:latin typeface="Calibri" pitchFamily="34" charset="0"/>
              </a:rPr>
              <a:t>*</a:t>
            </a:r>
          </a:p>
          <a:p>
            <a:r>
              <a:rPr lang="el-GR" sz="1000" b="1" dirty="0" smtClean="0">
                <a:latin typeface="Calibri" pitchFamily="34" charset="0"/>
              </a:rPr>
              <a:t>Πανελλήνια Ένωση Εκπαιδευτικών</a:t>
            </a:r>
            <a:r>
              <a:rPr lang="en-US" sz="1000" b="1" dirty="0" smtClean="0">
                <a:latin typeface="Calibri" pitchFamily="34" charset="0"/>
              </a:rPr>
              <a:t> </a:t>
            </a:r>
            <a:r>
              <a:rPr lang="el-GR" sz="1000" b="1" dirty="0" smtClean="0">
                <a:latin typeface="Calibri" pitchFamily="34" charset="0"/>
              </a:rPr>
              <a:t>Λειτουργών Φυσικής Αγωγής</a:t>
            </a:r>
            <a:endParaRPr lang="en-US" sz="1000" b="1" dirty="0" smtClean="0">
              <a:latin typeface="Calibri" pitchFamily="34" charset="0"/>
            </a:endParaRPr>
          </a:p>
          <a:p>
            <a:r>
              <a:rPr lang="el-GR" sz="1000" b="1" dirty="0" smtClean="0">
                <a:latin typeface="Calibri" pitchFamily="34" charset="0"/>
              </a:rPr>
              <a:t>Δήμος</a:t>
            </a:r>
            <a:r>
              <a:rPr lang="en-US" sz="1000" b="1" dirty="0" smtClean="0">
                <a:latin typeface="Calibri" pitchFamily="34" charset="0"/>
              </a:rPr>
              <a:t> </a:t>
            </a:r>
            <a:r>
              <a:rPr lang="el-GR" sz="1000" b="1" dirty="0" smtClean="0">
                <a:latin typeface="Calibri" pitchFamily="34" charset="0"/>
              </a:rPr>
              <a:t>Παπάγου-Χολαργού</a:t>
            </a:r>
          </a:p>
        </p:txBody>
      </p:sp>
      <p:sp>
        <p:nvSpPr>
          <p:cNvPr id="14" name="13 - Ορθογώνιο"/>
          <p:cNvSpPr/>
          <p:nvPr/>
        </p:nvSpPr>
        <p:spPr>
          <a:xfrm>
            <a:off x="1928794" y="3429000"/>
            <a:ext cx="60275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dirty="0" smtClean="0">
                <a:latin typeface="Calibri" pitchFamily="34" charset="0"/>
              </a:rPr>
              <a:t>Πέμπτη  25 Ιανουαρίου 2018, </a:t>
            </a:r>
          </a:p>
          <a:p>
            <a:pPr algn="ctr"/>
            <a:r>
              <a:rPr lang="el-GR" sz="2000" dirty="0" smtClean="0">
                <a:latin typeface="Calibri" pitchFamily="34" charset="0"/>
              </a:rPr>
              <a:t>Ώρα 11</a:t>
            </a:r>
            <a:r>
              <a:rPr lang="en-US" sz="2000" dirty="0" smtClean="0">
                <a:latin typeface="Calibri" pitchFamily="34" charset="0"/>
              </a:rPr>
              <a:t>:</a:t>
            </a:r>
            <a:r>
              <a:rPr lang="el-GR" sz="2000" dirty="0" smtClean="0">
                <a:latin typeface="Calibri" pitchFamily="34" charset="0"/>
              </a:rPr>
              <a:t>30  με 12</a:t>
            </a:r>
            <a:r>
              <a:rPr lang="en-US" sz="2000" dirty="0" smtClean="0">
                <a:latin typeface="Calibri" pitchFamily="34" charset="0"/>
              </a:rPr>
              <a:t>:</a:t>
            </a:r>
            <a:r>
              <a:rPr lang="el-GR" sz="2000" dirty="0" smtClean="0">
                <a:latin typeface="Calibri" pitchFamily="34" charset="0"/>
              </a:rPr>
              <a:t>00 εγγραφές </a:t>
            </a:r>
            <a:endParaRPr lang="en-US" sz="2000" dirty="0" smtClean="0">
              <a:latin typeface="Calibri" pitchFamily="34" charset="0"/>
            </a:endParaRPr>
          </a:p>
          <a:p>
            <a:pPr algn="ctr"/>
            <a:r>
              <a:rPr lang="el-GR" sz="2000" dirty="0" smtClean="0">
                <a:latin typeface="Calibri" pitchFamily="34" charset="0"/>
              </a:rPr>
              <a:t>Αμφιθέατρο ‘Μίκης Θεοδωράκης’</a:t>
            </a:r>
          </a:p>
          <a:p>
            <a:pPr algn="ctr"/>
            <a:r>
              <a:rPr lang="el-GR" sz="2000" dirty="0" smtClean="0">
                <a:latin typeface="Calibri" pitchFamily="34" charset="0"/>
              </a:rPr>
              <a:t>Δημαρχείου Παπάγου-Χολαργού </a:t>
            </a:r>
          </a:p>
          <a:p>
            <a:pPr algn="ctr"/>
            <a:r>
              <a:rPr lang="el-GR" sz="2000" dirty="0" smtClean="0">
                <a:latin typeface="Calibri" pitchFamily="34" charset="0"/>
              </a:rPr>
              <a:t>Περικλέους 55, Χολαργός</a:t>
            </a:r>
            <a:endParaRPr lang="el-GR" sz="2000" dirty="0">
              <a:latin typeface="Calibri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42910" y="1928802"/>
            <a:ext cx="784887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dirty="0" smtClean="0">
                <a:latin typeface="Calibri" pitchFamily="34" charset="0"/>
              </a:rPr>
              <a:t>Εκπαιδευτική </a:t>
            </a:r>
            <a:r>
              <a:rPr lang="el-GR" sz="2800" dirty="0" smtClean="0">
                <a:latin typeface="Calibri" pitchFamily="34" charset="0"/>
                <a:cs typeface="Times New Roman" pitchFamily="18" charset="0"/>
              </a:rPr>
              <a:t>η</a:t>
            </a:r>
            <a:r>
              <a:rPr kumimoji="0" lang="el-GR" sz="280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μερίδα </a:t>
            </a:r>
          </a:p>
          <a:p>
            <a:pPr algn="ctr"/>
            <a:r>
              <a:rPr lang="en-US" sz="2800" i="1" dirty="0" smtClean="0">
                <a:latin typeface="Calibri" pitchFamily="34" charset="0"/>
              </a:rPr>
              <a:t>“</a:t>
            </a:r>
            <a:r>
              <a:rPr lang="el-GR" sz="2800" i="1" dirty="0" smtClean="0">
                <a:latin typeface="Calibri" pitchFamily="34" charset="0"/>
              </a:rPr>
              <a:t>Αποτελεσματικές διαδικασίες, προσεγγίσεις και  πρακτικές  για το σύγχρονο Ελληνικό σχολείο</a:t>
            </a:r>
            <a:r>
              <a:rPr lang="en-US" sz="2800" i="1" dirty="0" smtClean="0">
                <a:latin typeface="Calibri" pitchFamily="34" charset="0"/>
              </a:rPr>
              <a:t>”</a:t>
            </a:r>
            <a:endParaRPr lang="el-GR" sz="2800" dirty="0" smtClean="0">
              <a:latin typeface="Calibri" pitchFamily="34" charset="0"/>
            </a:endParaRPr>
          </a:p>
        </p:txBody>
      </p:sp>
      <p:pic>
        <p:nvPicPr>
          <p:cNvPr id="15" name="14 - Εικόνα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43834" y="214290"/>
            <a:ext cx="1007619" cy="680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- Ορθογώνιο"/>
          <p:cNvSpPr/>
          <p:nvPr/>
        </p:nvSpPr>
        <p:spPr>
          <a:xfrm>
            <a:off x="5580112" y="1484784"/>
            <a:ext cx="3088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latin typeface="Calibri" pitchFamily="34" charset="0"/>
              </a:rPr>
              <a:t>ΑΝΑΚΟΙΝΟΠΟΙΗΣΗ ΣΤΟ ΟΡΘΟ</a:t>
            </a:r>
            <a:endParaRPr lang="el-GR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Book Antiqua" pitchFamily="18" charset="0"/>
              </a:rPr>
              <a:t>                           </a:t>
            </a: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7905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Book Antiqua" pitchFamily="18" charset="0"/>
              </a:rPr>
              <a:t>                                                                                                                                                                                           </a:t>
            </a:r>
            <a:r>
              <a:rPr kumimoji="0" lang="en-US" sz="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Book Antiqua" pitchFamily="18" charset="0"/>
              </a:rPr>
              <a:t>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trip-nic-blk\Desktop\arxaio-elliniko-sxoleio.jpg"/>
          <p:cNvPicPr>
            <a:picLocks noChangeAspect="1" noChangeArrowheads="1"/>
          </p:cNvPicPr>
          <p:nvPr/>
        </p:nvPicPr>
        <p:blipFill>
          <a:blip r:embed="rId3" cstate="print">
            <a:lum bright="60000"/>
          </a:blip>
          <a:srcRect/>
          <a:stretch>
            <a:fillRect/>
          </a:stretch>
        </p:blipFill>
        <p:spPr bwMode="auto">
          <a:xfrm>
            <a:off x="118533" y="1214422"/>
            <a:ext cx="9025467" cy="454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- Ορθογώνιο"/>
          <p:cNvSpPr/>
          <p:nvPr/>
        </p:nvSpPr>
        <p:spPr>
          <a:xfrm>
            <a:off x="251520" y="332656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l-G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Οργανωτική Επιτροπή </a:t>
            </a:r>
            <a:endParaRPr lang="el-GR" sz="2400" dirty="0" smtClean="0"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Ηλίας Αποστολόπουλος, </a:t>
            </a:r>
            <a:r>
              <a:rPr lang="el-GR" sz="20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Δήμαρχος Παπάγου - Χολαργού</a:t>
            </a:r>
            <a:endParaRPr lang="en-US" sz="2000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Μαρία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Αθανασάκου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-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Μουντάκη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l-GR" sz="20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Αντιδήμαρχος Παιδείας Παπάγου-Χολαργού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Αθανάσιος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Ανδρώνης</a:t>
            </a:r>
            <a:r>
              <a:rPr lang="en-US" sz="20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lang="el-GR" sz="20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Διευθυντής Π.Ε. Β' Αθήνας</a:t>
            </a:r>
            <a:endParaRPr lang="el-GR" sz="2000" dirty="0" smtClean="0">
              <a:latin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Ανδριανή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Βούξινου</a:t>
            </a:r>
            <a:r>
              <a:rPr lang="en-US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en-US" sz="20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l-GR" sz="20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Σχολική Σύμβουλος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Ερατώ Παλαιολόγου, </a:t>
            </a:r>
            <a:r>
              <a:rPr lang="el-GR" sz="20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Εκπαιδευτικός</a:t>
            </a:r>
            <a:endParaRPr lang="en-US" sz="2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 smtClean="0"/>
              <a:t>Γεωργία Πολυζώη, </a:t>
            </a:r>
            <a:r>
              <a:rPr lang="el-GR" sz="2000" i="1" dirty="0" smtClean="0"/>
              <a:t>Διευθύντρια 100</a:t>
            </a:r>
            <a:r>
              <a:rPr lang="el-GR" sz="2000" i="1" baseline="30000" dirty="0" smtClean="0"/>
              <a:t>ου</a:t>
            </a:r>
            <a:r>
              <a:rPr lang="el-GR" sz="2000" i="1" dirty="0" smtClean="0"/>
              <a:t> Δημοτικού Σχολείου Αθηνών </a:t>
            </a:r>
            <a:endParaRPr lang="en-US" sz="2000" i="1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 smtClean="0"/>
              <a:t>Βασιλική Τερζή,</a:t>
            </a:r>
            <a:r>
              <a:rPr lang="el-GR" sz="20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Εκπαιδευτικός</a:t>
            </a:r>
            <a:r>
              <a:rPr lang="el-GR" sz="2000" dirty="0" smtClean="0"/>
              <a:t> </a:t>
            </a:r>
            <a:endParaRPr lang="el-GR" sz="2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Νικόλαος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Τριπόδης</a:t>
            </a:r>
            <a:r>
              <a:rPr lang="en-US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el-GR" sz="20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Σχολικός Σύμβουλος, Πρόεδρος Π.ΕΝ.Ε.Λ.Φ.Α.</a:t>
            </a:r>
            <a:r>
              <a:rPr lang="en-US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</a:t>
            </a:r>
            <a:b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Αθανάσιος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Φαλούκας</a:t>
            </a:r>
            <a:r>
              <a:rPr lang="en-US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el-GR" sz="20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Διευθυντής Δ.Ε. Β' Αθήνας</a:t>
            </a:r>
            <a:endParaRPr lang="en-US" sz="2000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l-GR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1520" y="3573016"/>
            <a:ext cx="8784976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4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Γραμματεία</a:t>
            </a:r>
            <a:endParaRPr kumimoji="0" lang="el-GR" sz="24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Στυλιανή Δημητριάδου,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Εκπαιδευτικός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Φυσικής Αγωγής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b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Αναστάσιος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Δικαστόπουλος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Εκπαιδευτικός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Φυσικής Αγωγής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b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Έκτορας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Εμμανουηλίδης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Εκπαιδευτικός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Φυσικής Αγωγής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Καλλιρρόη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Νταλαχάνη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Εκπαιδευτικός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Φυσικής Αγωγής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Μαρία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Κουτούση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l-GR" sz="20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Εκπαιδευτικός Δ.Δ.Ε. Β΄ Αθήν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ας </a:t>
            </a:r>
            <a:endParaRPr kumimoji="0" lang="el-GR" sz="2000" b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Παρασκευή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Μιχαηλίδου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Υπεύθυνη Ομάδας Φυσικής Αγωγής Β΄ Αθήνας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Δημήτριος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Πολύζος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Εκπαιδευτικός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Φυσικής Αγωγής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sz="2000" dirty="0" err="1" smtClean="0">
                <a:latin typeface="Calibri" pitchFamily="34" charset="0"/>
                <a:cs typeface="Times New Roman" pitchFamily="18" charset="0"/>
              </a:rPr>
              <a:t>Φλωρίντα</a:t>
            </a:r>
            <a:r>
              <a:rPr lang="el-GR" sz="20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l-GR" sz="2000" dirty="0" err="1" smtClean="0">
                <a:latin typeface="Calibri" pitchFamily="34" charset="0"/>
                <a:cs typeface="Times New Roman" pitchFamily="18" charset="0"/>
              </a:rPr>
              <a:t>Χριστουλάκη</a:t>
            </a:r>
            <a:r>
              <a:rPr lang="el-GR" sz="2000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el-GR" sz="2000" i="1" dirty="0" smtClean="0">
                <a:latin typeface="Calibri" pitchFamily="34" charset="0"/>
                <a:cs typeface="Times New Roman" pitchFamily="18" charset="0"/>
              </a:rPr>
              <a:t>Διοικητικός Δ.Δ.Ε. Β΄ Αθήνας</a:t>
            </a:r>
            <a:endParaRPr kumimoji="0" lang="el-GR" sz="2000" b="0" i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Book Antiqua" pitchFamily="18" charset="0"/>
              </a:rPr>
              <a:t>                           </a:t>
            </a: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trip-nic-blk\Desktop\arxaio-elliniko-sxoleio.jpg"/>
          <p:cNvPicPr>
            <a:picLocks noChangeAspect="1" noChangeArrowheads="1"/>
          </p:cNvPicPr>
          <p:nvPr/>
        </p:nvPicPr>
        <p:blipFill>
          <a:blip r:embed="rId2" cstate="print">
            <a:lum bright="60000"/>
          </a:blip>
          <a:srcRect/>
          <a:stretch>
            <a:fillRect/>
          </a:stretch>
        </p:blipFill>
        <p:spPr bwMode="auto">
          <a:xfrm>
            <a:off x="0" y="1011915"/>
            <a:ext cx="9144000" cy="4600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620688"/>
            <a:ext cx="7489166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4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Επιστημονική Επιτροπή</a:t>
            </a:r>
            <a:endParaRPr kumimoji="0" lang="el-GR" sz="240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l-GR" sz="2000" b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Αθανάσιος </a:t>
            </a:r>
            <a:r>
              <a:rPr kumimoji="0" lang="el-GR" sz="2000" b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Ανδρώνης</a:t>
            </a:r>
            <a:r>
              <a:rPr kumimoji="0" lang="el-GR" sz="2000" b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Διευθυντής Π.Ε. Β' Αθήνας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Ανδριανή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Βούξινου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Σχολική Σύμβουλος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b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Αβραάμ 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Μαυρόπουλος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Σχολικός Σύμβουλος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b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Παγώνα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Μπουρνέλλη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Καθηγήτρια  Ε.Κ.Π.Α.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b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Γεώργιος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Πασιάς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Καθηγητής </a:t>
            </a:r>
            <a:r>
              <a:rPr lang="el-GR" sz="20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Ε.Κ.Π.Α.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Νικόλαος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Τριπόδης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Σχολικός Σύμβουλος, Πρόεδρος Π.ΕΝ.Ε.Λ.Φ.Α.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</a:t>
            </a:r>
            <a:b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Γεώργιος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Τσιναρέλης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Visiting Professor University of Nicosia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Αθανάσιος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Φαλούκας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Διευθυντής Δ.Ε. Β' Αθήνας 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Γεώργιος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Φλουρής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Καθηγητής Ε.Κ.Π.Α.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467544" y="4077072"/>
            <a:ext cx="820891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Συντονιστές σεμιναρίου</a:t>
            </a:r>
            <a:endParaRPr lang="el-GR" sz="2400" dirty="0" smtClean="0"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7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Νικόλαος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Τριπόδης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Ανδριανή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Βούξινου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l-GR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Book Antiqua" pitchFamily="18" charset="0"/>
              </a:rPr>
              <a:t>                           </a:t>
            </a: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trip-nic-blk\Desktop\arxaio-elliniko-sxoleio.jpg"/>
          <p:cNvPicPr>
            <a:picLocks noChangeAspect="1" noChangeArrowheads="1"/>
          </p:cNvPicPr>
          <p:nvPr/>
        </p:nvPicPr>
        <p:blipFill>
          <a:blip r:embed="rId3" cstate="print">
            <a:lum bright="60000"/>
          </a:blip>
          <a:srcRect/>
          <a:stretch>
            <a:fillRect/>
          </a:stretch>
        </p:blipFill>
        <p:spPr bwMode="auto">
          <a:xfrm>
            <a:off x="118533" y="1124744"/>
            <a:ext cx="9025467" cy="454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467544" y="445894"/>
            <a:ext cx="784887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4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Πρόγραμμα ημερίδας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8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kern="0" dirty="0" smtClean="0">
                <a:latin typeface="Calibri" pitchFamily="34" charset="0"/>
                <a:cs typeface="Times New Roman" pitchFamily="18"/>
              </a:rPr>
              <a:t>Προεδρείο</a:t>
            </a:r>
            <a:endParaRPr lang="en-US" sz="2400" kern="0" dirty="0" smtClean="0">
              <a:latin typeface="Calibri" pitchFamily="34" charset="0"/>
              <a:cs typeface="Times New Roman" pitchFamily="1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Αθανάσιος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Ανδρώνης</a:t>
            </a:r>
            <a:r>
              <a:rPr lang="en-US" sz="20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,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Νικόλαος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Τριπόδης</a:t>
            </a:r>
            <a:r>
              <a:rPr lang="en-US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Αθανάσιος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Φαλούκας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l-GR" sz="20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en-US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30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-1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Εγγραφές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12:00-12:05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Χαιρετισμοί</a:t>
            </a:r>
            <a:endParaRPr kumimoji="0" lang="el-GR" sz="20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12:05-12:30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</a:t>
            </a:r>
            <a:r>
              <a:rPr lang="el-GR" sz="2000" i="1" dirty="0" smtClean="0">
                <a:latin typeface="Calibri" pitchFamily="34" charset="0"/>
              </a:rPr>
              <a:t>Ένα πλαίσιο κριτικού (</a:t>
            </a:r>
            <a:r>
              <a:rPr lang="el-GR" sz="2000" i="1" dirty="0" err="1" smtClean="0">
                <a:latin typeface="Calibri" pitchFamily="34" charset="0"/>
              </a:rPr>
              <a:t>ανα</a:t>
            </a:r>
            <a:r>
              <a:rPr lang="el-GR" sz="2000" i="1" dirty="0" smtClean="0">
                <a:latin typeface="Calibri" pitchFamily="34" charset="0"/>
              </a:rPr>
              <a:t>)στοχασμού και ‘αρχιτεκτονικής της διδασκαλίας’ για μια αποτελεσματική προσέγγιση του διδακτικού έργου: Από τους παλαιούς στους νέους ρόλους του εκπαιδευτικού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”.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Γεώργιος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Φλουρής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Καθηγητής Ε.Κ.Π.Α.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12:30-12:45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“Η διαφοροποίηση της διδασκαλίας”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Νικόλαος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Τριπόδης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Σχολικός Σύμβουλος, Πρόεδρος Π.ΕΝ.Ε.Λ.Φ.Α.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12:45-13:10 </a:t>
            </a:r>
            <a:r>
              <a:rPr kumimoji="0" lang="el-GR" sz="2000" b="1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Η θεωρία της πολλαπλής νοημοσύνης και η εφαρμογή της για αποτελεσματική διδασκαλία και μάθηση”.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Αβραάμ 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Μαυρόπουλος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Σχολικός Σύμβουλος</a:t>
            </a:r>
            <a:r>
              <a:rPr lang="el-GR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US" sz="20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en-US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3</a:t>
            </a:r>
            <a:r>
              <a:rPr lang="el-GR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en-US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10</a:t>
            </a:r>
            <a:r>
              <a:rPr lang="el-GR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-13:</a:t>
            </a:r>
            <a:r>
              <a:rPr lang="en-US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4</a:t>
            </a:r>
            <a:r>
              <a:rPr lang="el-GR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0 </a:t>
            </a:r>
            <a:r>
              <a:rPr lang="en-US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Διάλειμμα </a:t>
            </a:r>
            <a:endParaRPr kumimoji="0" lang="en-US" sz="2000" i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Book Antiqua" pitchFamily="18" charset="0"/>
              </a:rPr>
              <a:t>                           </a:t>
            </a: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trip-nic-blk\Desktop\arxaio-elliniko-sxoleio.jpg"/>
          <p:cNvPicPr>
            <a:picLocks noChangeAspect="1" noChangeArrowheads="1"/>
          </p:cNvPicPr>
          <p:nvPr/>
        </p:nvPicPr>
        <p:blipFill>
          <a:blip r:embed="rId3" cstate="print">
            <a:lum bright="60000"/>
          </a:blip>
          <a:srcRect/>
          <a:stretch>
            <a:fillRect/>
          </a:stretch>
        </p:blipFill>
        <p:spPr bwMode="auto">
          <a:xfrm>
            <a:off x="118533" y="1124744"/>
            <a:ext cx="9025467" cy="454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395536" y="346154"/>
            <a:ext cx="8352928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kern="0" dirty="0" smtClean="0">
                <a:latin typeface="Calibri" pitchFamily="34" charset="0"/>
                <a:cs typeface="Times New Roman" pitchFamily="18"/>
              </a:rPr>
              <a:t>Προεδρείο</a:t>
            </a:r>
            <a:endParaRPr lang="en-US" sz="2400" kern="0" dirty="0" smtClean="0">
              <a:latin typeface="Calibri" pitchFamily="34" charset="0"/>
              <a:cs typeface="Times New Roman" pitchFamily="1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Γεώργιος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Τσιναρέλης</a:t>
            </a:r>
            <a:r>
              <a:rPr lang="en-US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l-GR" sz="2000" dirty="0" smtClean="0"/>
              <a:t>Γεωργία Πολυζώη</a:t>
            </a:r>
            <a:r>
              <a:rPr lang="en-US" sz="2000" dirty="0" smtClean="0"/>
              <a:t>, 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Γεώργιος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Πασιάς</a:t>
            </a:r>
            <a:r>
              <a:rPr lang="en-US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Ανδριανή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l-GR" sz="2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Βούξινου</a:t>
            </a:r>
            <a:r>
              <a:rPr lang="el-GR" sz="2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0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13:40-14:05 “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Η αξιοποίηση της θεωρίας του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Gardner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για την αποτελεσματική διδασκαλία των λαϊκών χορών”.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Παγώνα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Μπουρνέλλη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Καθηγήτρια  Ε.Κ.Π.Α.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14:05-14:30 “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Αποτελεσματική ‘λειτουργική μεθοδολογία’ αντί για τη διαχείριση της συμπεριφοράς”, Γεώργιος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Τσιναρέλης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Visiting Professor University of Nicosia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14:30-14:55 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“Η ‘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αυτο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-αξιολόγηση της σχολικής μονάδας’ ως αποτελεσματικό μέσο βελτίωσης του σχολείου και της επαγγελματικής ανάπτυξης των εκπαιδευτικών”. Γεώργιος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Πασιάς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l-GR" sz="20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Καθηγητής Ε.Κ.Π.Α.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14:55-15:00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sz="2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Αναστοχασμός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κλείσιμο ημερίδας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Book Antiqua" pitchFamily="18" charset="0"/>
              </a:rPr>
              <a:t>                           </a:t>
            </a: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7905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Book Antiqua" pitchFamily="18" charset="0"/>
              </a:rPr>
              <a:t>                                                                                                                                                                                           </a:t>
            </a:r>
            <a:r>
              <a:rPr kumimoji="0" lang="en-US" sz="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Book Antiqua" pitchFamily="18" charset="0"/>
              </a:rPr>
              <a:t>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trip-nic-blk\Desktop\arxaio-elliniko-sxoleio.jpg"/>
          <p:cNvPicPr>
            <a:picLocks noChangeAspect="1" noChangeArrowheads="1"/>
          </p:cNvPicPr>
          <p:nvPr/>
        </p:nvPicPr>
        <p:blipFill>
          <a:blip r:embed="rId3" cstate="print">
            <a:lum bright="60000"/>
          </a:blip>
          <a:srcRect/>
          <a:stretch>
            <a:fillRect/>
          </a:stretch>
        </p:blipFill>
        <p:spPr bwMode="auto">
          <a:xfrm>
            <a:off x="0" y="1071546"/>
            <a:ext cx="9144000" cy="454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39552" y="692696"/>
            <a:ext cx="8208912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dirty="0" smtClean="0"/>
              <a:t>Σύμφωνα με την υπ’ αρ. 9273/Δ2/19-01-18 εγκύκλιο του Γενικού Γραμματέα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dirty="0" smtClean="0"/>
              <a:t>του ΥΠ</a:t>
            </a:r>
            <a:r>
              <a:rPr lang="en-US" dirty="0" smtClean="0"/>
              <a:t>.</a:t>
            </a:r>
            <a:r>
              <a:rPr lang="el-GR" dirty="0" smtClean="0"/>
              <a:t>Π</a:t>
            </a:r>
            <a:r>
              <a:rPr lang="en-US" dirty="0" smtClean="0"/>
              <a:t>.</a:t>
            </a:r>
            <a:r>
              <a:rPr lang="el-GR" dirty="0" smtClean="0"/>
              <a:t>Ε</a:t>
            </a:r>
            <a:r>
              <a:rPr lang="en-US" dirty="0" smtClean="0"/>
              <a:t>.</a:t>
            </a:r>
            <a:r>
              <a:rPr lang="el-GR" dirty="0" smtClean="0"/>
              <a:t>Θ</a:t>
            </a:r>
            <a:r>
              <a:rPr lang="en-US" dirty="0" smtClean="0"/>
              <a:t>.</a:t>
            </a:r>
            <a:r>
              <a:rPr lang="el-GR" dirty="0" smtClean="0"/>
              <a:t>  η ημερίδα απευθύνεται στους εκπαιδευτικούς κλάδου ΠΕ11 Π</a:t>
            </a:r>
            <a:r>
              <a:rPr lang="en-US" dirty="0" smtClean="0"/>
              <a:t>.</a:t>
            </a:r>
            <a:r>
              <a:rPr lang="el-GR" dirty="0" smtClean="0"/>
              <a:t>Ε</a:t>
            </a:r>
            <a:r>
              <a:rPr lang="en-US" dirty="0" smtClean="0"/>
              <a:t>. </a:t>
            </a:r>
            <a:endParaRPr lang="el-GR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dirty="0" smtClean="0"/>
              <a:t>Α΄, Β΄, Δ΄ Αθήνας, εκπαιδευτικούς κλάδου ΠΕ11 Δ</a:t>
            </a:r>
            <a:r>
              <a:rPr lang="en-US" dirty="0" smtClean="0"/>
              <a:t>.</a:t>
            </a:r>
            <a:r>
              <a:rPr lang="el-GR" dirty="0" smtClean="0"/>
              <a:t>Ε</a:t>
            </a:r>
            <a:r>
              <a:rPr lang="en-US" dirty="0" smtClean="0"/>
              <a:t>.</a:t>
            </a:r>
            <a:r>
              <a:rPr lang="el-GR" dirty="0" smtClean="0"/>
              <a:t> Β΄ Αθήνας και στους διευθυντές σχολικών μονάδων  Π.Ε. και Δ.Ε. Β΄ Αθήνας.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l-GR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l-GR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Θα χορηγηθεί βεβαίωση συμμετοχής στο τέλος της ημερίδας.</a:t>
            </a:r>
            <a:br>
              <a:rPr kumimoji="0" lang="el-GR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l-GR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Πληροφορίες</a:t>
            </a:r>
            <a:r>
              <a:rPr lang="el-GR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: Καλλιρρόη </a:t>
            </a:r>
            <a:r>
              <a:rPr lang="el-GR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Νταλαχάνη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el-GR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Έκτορας </a:t>
            </a:r>
            <a:r>
              <a:rPr lang="el-GR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Εμμανουηλίδης</a:t>
            </a:r>
            <a:r>
              <a:rPr lang="el-GR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Μαρία </a:t>
            </a:r>
            <a:r>
              <a:rPr lang="el-GR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Κουτούση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l-GR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στο 2106396163.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Επίσης η ημερίδα είναι ελεύθερη για όποιο άτομο θέλει να την παρακολουθήσει.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l-GR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dirty="0" smtClean="0">
              <a:latin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l-GR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dirty="0" smtClean="0">
              <a:latin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l-GR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</p:txBody>
      </p:sp>
      <p:graphicFrame>
        <p:nvGraphicFramePr>
          <p:cNvPr id="10" name="9 - Πίνακας"/>
          <p:cNvGraphicFramePr>
            <a:graphicFrameLocks noGrp="1"/>
          </p:cNvGraphicFramePr>
          <p:nvPr/>
        </p:nvGraphicFramePr>
        <p:xfrm>
          <a:off x="467544" y="4581128"/>
          <a:ext cx="5688632" cy="981456"/>
        </p:xfrm>
        <a:graphic>
          <a:graphicData uri="http://schemas.openxmlformats.org/drawingml/2006/table">
            <a:tbl>
              <a:tblPr/>
              <a:tblGrid>
                <a:gridCol w="5688632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latin typeface="Calibri"/>
                          <a:ea typeface="Calibri"/>
                          <a:cs typeface="Times New Roman"/>
                        </a:rPr>
                        <a:t>Αθανάσιος </a:t>
                      </a:r>
                      <a:r>
                        <a:rPr lang="el-GR" sz="1400" dirty="0" err="1">
                          <a:latin typeface="Calibri"/>
                          <a:ea typeface="Calibri"/>
                          <a:cs typeface="Times New Roman"/>
                        </a:rPr>
                        <a:t>Ανδρώνης</a:t>
                      </a:r>
                      <a:r>
                        <a:rPr lang="el-GR" sz="140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l-GR" sz="1400" i="1" dirty="0">
                          <a:latin typeface="Calibri"/>
                          <a:ea typeface="Calibri"/>
                          <a:cs typeface="Times New Roman"/>
                        </a:rPr>
                        <a:t>Διευθυντής Π.Ε. Β' Αθήνας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>
                          <a:latin typeface="Calibri"/>
                          <a:ea typeface="Calibri"/>
                          <a:cs typeface="Times New Roman"/>
                        </a:rPr>
                        <a:t>Ανδριανή</a:t>
                      </a:r>
                      <a:r>
                        <a:rPr lang="el-GR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l-GR" sz="1400" dirty="0" err="1">
                          <a:latin typeface="Calibri"/>
                          <a:ea typeface="Calibri"/>
                          <a:cs typeface="Times New Roman"/>
                        </a:rPr>
                        <a:t>Βούξινου</a:t>
                      </a:r>
                      <a:r>
                        <a:rPr lang="el-GR" sz="140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l-GR" sz="1400" i="1" dirty="0">
                          <a:latin typeface="Calibri"/>
                          <a:ea typeface="Calibri"/>
                          <a:cs typeface="Times New Roman"/>
                        </a:rPr>
                        <a:t>Σχολική Σύμβουλος, Γενική Γραμματέας Π.ΕΝ.Ε.Λ.Φ.Α. </a:t>
                      </a:r>
                      <a:r>
                        <a:rPr lang="el-GR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latin typeface="Calibri"/>
                          <a:ea typeface="Calibri"/>
                          <a:cs typeface="Times New Roman"/>
                        </a:rPr>
                        <a:t>Νικόλαος </a:t>
                      </a:r>
                      <a:r>
                        <a:rPr lang="el-GR" sz="1400" dirty="0" err="1">
                          <a:latin typeface="Calibri"/>
                          <a:ea typeface="Calibri"/>
                          <a:cs typeface="Times New Roman"/>
                        </a:rPr>
                        <a:t>Τριπόδης</a:t>
                      </a:r>
                      <a:r>
                        <a:rPr lang="el-GR" sz="140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l-GR" sz="1400" i="1" dirty="0">
                          <a:latin typeface="Calibri"/>
                          <a:ea typeface="Calibri"/>
                          <a:cs typeface="Times New Roman"/>
                        </a:rPr>
                        <a:t>Σχολικός Σύμβουλος, Πρόεδρος Π.ΕΝ.Ε.Λ.Φ.Α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latin typeface="Calibri"/>
                          <a:ea typeface="Calibri"/>
                          <a:cs typeface="Times New Roman"/>
                        </a:rPr>
                        <a:t>Αθανάσιος </a:t>
                      </a:r>
                      <a:r>
                        <a:rPr lang="el-GR" sz="1400" dirty="0" err="1">
                          <a:latin typeface="Calibri"/>
                          <a:ea typeface="Calibri"/>
                          <a:cs typeface="Times New Roman"/>
                        </a:rPr>
                        <a:t>Φαλούκας</a:t>
                      </a:r>
                      <a:r>
                        <a:rPr lang="el-GR" sz="140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l-GR" sz="1400" i="1" dirty="0">
                          <a:latin typeface="Calibri"/>
                          <a:ea typeface="Calibri"/>
                          <a:cs typeface="Times New Roman"/>
                        </a:rPr>
                        <a:t>Διευθυντής Δ.Ε. Β' Αθήνας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477</Words>
  <Application>Microsoft Office PowerPoint</Application>
  <PresentationFormat>Προβολή στην οθόνη (4:3)</PresentationFormat>
  <Paragraphs>95</Paragraphs>
  <Slides>6</Slides>
  <Notes>5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7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trip-nic-blk</dc:creator>
  <cp:lastModifiedBy>User</cp:lastModifiedBy>
  <cp:revision>67</cp:revision>
  <dcterms:created xsi:type="dcterms:W3CDTF">2017-12-05T11:46:36Z</dcterms:created>
  <dcterms:modified xsi:type="dcterms:W3CDTF">2018-01-23T07:26:22Z</dcterms:modified>
</cp:coreProperties>
</file>